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91" r:id="rId3"/>
    <p:sldId id="292" r:id="rId4"/>
    <p:sldId id="293" r:id="rId5"/>
    <p:sldId id="296" r:id="rId6"/>
    <p:sldId id="298" r:id="rId7"/>
    <p:sldId id="297" r:id="rId8"/>
    <p:sldId id="299" r:id="rId9"/>
    <p:sldId id="300" r:id="rId10"/>
    <p:sldId id="348" r:id="rId11"/>
    <p:sldId id="260" r:id="rId12"/>
    <p:sldId id="286" r:id="rId13"/>
    <p:sldId id="294" r:id="rId14"/>
    <p:sldId id="288" r:id="rId15"/>
    <p:sldId id="346" r:id="rId16"/>
    <p:sldId id="349" r:id="rId17"/>
    <p:sldId id="350" r:id="rId18"/>
    <p:sldId id="351" r:id="rId19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47" autoAdjust="0"/>
    <p:restoredTop sz="77351"/>
  </p:normalViewPr>
  <p:slideViewPr>
    <p:cSldViewPr snapToGrid="0" showGuides="1">
      <p:cViewPr varScale="1">
        <p:scale>
          <a:sx n="53" d="100"/>
          <a:sy n="53" d="100"/>
        </p:scale>
        <p:origin x="112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F67573-9E11-A640-8F16-01986A922835}" type="doc">
      <dgm:prSet loTypeId="urn:microsoft.com/office/officeart/2005/8/layout/matrix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6592A06D-6F01-7B4F-B3F0-9472B407E174}">
      <dgm:prSet phldrT="[Tekst]"/>
      <dgm:spPr/>
      <dgm:t>
        <a:bodyPr/>
        <a:lstStyle/>
        <a:p>
          <a:r>
            <a:rPr lang="da-DK" dirty="0"/>
            <a:t>Prioritering og effekt</a:t>
          </a:r>
        </a:p>
      </dgm:t>
    </dgm:pt>
    <dgm:pt modelId="{CB0D754E-CE57-2B49-A894-1E349D9E6D48}" type="parTrans" cxnId="{D89663E1-0F88-5140-85AC-1A6CFC152503}">
      <dgm:prSet/>
      <dgm:spPr/>
      <dgm:t>
        <a:bodyPr/>
        <a:lstStyle/>
        <a:p>
          <a:endParaRPr lang="da-DK"/>
        </a:p>
      </dgm:t>
    </dgm:pt>
    <dgm:pt modelId="{E39888CC-5D1A-7242-9B1E-B01C75CAA326}" type="sibTrans" cxnId="{D89663E1-0F88-5140-85AC-1A6CFC152503}">
      <dgm:prSet/>
      <dgm:spPr/>
      <dgm:t>
        <a:bodyPr/>
        <a:lstStyle/>
        <a:p>
          <a:endParaRPr lang="da-DK"/>
        </a:p>
      </dgm:t>
    </dgm:pt>
    <dgm:pt modelId="{C68008EF-6C1B-074A-815B-0914FE0D3603}">
      <dgm:prSet phldrT="[Tekst]"/>
      <dgm:spPr/>
      <dgm:t>
        <a:bodyPr/>
        <a:lstStyle/>
        <a:p>
          <a:r>
            <a:rPr lang="da-DK" dirty="0"/>
            <a:t>Erhverv</a:t>
          </a:r>
        </a:p>
        <a:p>
          <a:r>
            <a:rPr lang="da-DK" dirty="0"/>
            <a:t>(Jørgen </a:t>
          </a:r>
          <a:r>
            <a:rPr lang="da-DK" dirty="0" err="1"/>
            <a:t>Båris</a:t>
          </a:r>
          <a:r>
            <a:rPr lang="da-DK" dirty="0"/>
            <a:t>)	</a:t>
          </a:r>
        </a:p>
      </dgm:t>
    </dgm:pt>
    <dgm:pt modelId="{EBC0E02D-02E8-464F-B680-686715572EF5}" type="parTrans" cxnId="{020EBD8F-2F67-B445-BD6B-1E0E9C22E27E}">
      <dgm:prSet/>
      <dgm:spPr/>
      <dgm:t>
        <a:bodyPr/>
        <a:lstStyle/>
        <a:p>
          <a:endParaRPr lang="da-DK"/>
        </a:p>
      </dgm:t>
    </dgm:pt>
    <dgm:pt modelId="{0E333135-862C-7A40-AFB7-32D421036C20}" type="sibTrans" cxnId="{020EBD8F-2F67-B445-BD6B-1E0E9C22E27E}">
      <dgm:prSet/>
      <dgm:spPr/>
      <dgm:t>
        <a:bodyPr/>
        <a:lstStyle/>
        <a:p>
          <a:endParaRPr lang="da-DK"/>
        </a:p>
      </dgm:t>
    </dgm:pt>
    <dgm:pt modelId="{32C52457-5956-DB4E-9F3E-70F5D44235D8}">
      <dgm:prSet phldrT="[Tekst]"/>
      <dgm:spPr/>
      <dgm:t>
        <a:bodyPr/>
        <a:lstStyle/>
        <a:p>
          <a:r>
            <a:rPr lang="da-DK" dirty="0"/>
            <a:t>Forsyning</a:t>
          </a:r>
        </a:p>
        <a:p>
          <a:r>
            <a:rPr lang="da-DK" dirty="0"/>
            <a:t>(Mads Leth)</a:t>
          </a:r>
        </a:p>
      </dgm:t>
    </dgm:pt>
    <dgm:pt modelId="{2E941F60-C643-3A41-B6CC-346A2FC04349}" type="parTrans" cxnId="{2424A81F-F273-FD4D-B698-9ADAE0CEAA66}">
      <dgm:prSet/>
      <dgm:spPr/>
      <dgm:t>
        <a:bodyPr/>
        <a:lstStyle/>
        <a:p>
          <a:endParaRPr lang="da-DK"/>
        </a:p>
      </dgm:t>
    </dgm:pt>
    <dgm:pt modelId="{214004F5-4DAE-034E-8E1E-348312B4E64C}" type="sibTrans" cxnId="{2424A81F-F273-FD4D-B698-9ADAE0CEAA66}">
      <dgm:prSet/>
      <dgm:spPr/>
      <dgm:t>
        <a:bodyPr/>
        <a:lstStyle/>
        <a:p>
          <a:endParaRPr lang="da-DK"/>
        </a:p>
      </dgm:t>
    </dgm:pt>
    <dgm:pt modelId="{B7B8A190-72AE-C542-A116-C3ED0A72452A}">
      <dgm:prSet phldrT="[Tekst]"/>
      <dgm:spPr/>
      <dgm:t>
        <a:bodyPr/>
        <a:lstStyle/>
        <a:p>
          <a:r>
            <a:rPr lang="da-DK" dirty="0"/>
            <a:t>Borger</a:t>
          </a:r>
        </a:p>
        <a:p>
          <a:r>
            <a:rPr lang="da-DK" dirty="0"/>
            <a:t>(Kaj Hovhave)</a:t>
          </a:r>
        </a:p>
      </dgm:t>
    </dgm:pt>
    <dgm:pt modelId="{7A44B73B-C3B6-FC4F-A651-2FF5085F1D60}" type="parTrans" cxnId="{40B5E43E-52A2-8342-83EE-BFA57B42A56A}">
      <dgm:prSet/>
      <dgm:spPr/>
      <dgm:t>
        <a:bodyPr/>
        <a:lstStyle/>
        <a:p>
          <a:endParaRPr lang="da-DK"/>
        </a:p>
      </dgm:t>
    </dgm:pt>
    <dgm:pt modelId="{1C1910D6-D802-4B45-8C2D-104F40CD3438}" type="sibTrans" cxnId="{40B5E43E-52A2-8342-83EE-BFA57B42A56A}">
      <dgm:prSet/>
      <dgm:spPr/>
      <dgm:t>
        <a:bodyPr/>
        <a:lstStyle/>
        <a:p>
          <a:endParaRPr lang="da-DK"/>
        </a:p>
      </dgm:t>
    </dgm:pt>
    <dgm:pt modelId="{E0BC0651-83BC-9F4F-B979-ECA154D73A04}">
      <dgm:prSet phldrT="[Tekst]"/>
      <dgm:spPr/>
      <dgm:t>
        <a:bodyPr/>
        <a:lstStyle/>
        <a:p>
          <a:r>
            <a:rPr lang="da-DK" dirty="0"/>
            <a:t>Transport</a:t>
          </a:r>
        </a:p>
        <a:p>
          <a:r>
            <a:rPr lang="da-DK" dirty="0"/>
            <a:t>(Carsten Hyldborg)</a:t>
          </a:r>
        </a:p>
      </dgm:t>
    </dgm:pt>
    <dgm:pt modelId="{79BE6865-82A8-5C45-A367-F3CE922E2091}" type="parTrans" cxnId="{10192CC0-B8A5-E248-84A9-51D55E7595DE}">
      <dgm:prSet/>
      <dgm:spPr/>
      <dgm:t>
        <a:bodyPr/>
        <a:lstStyle/>
        <a:p>
          <a:endParaRPr lang="da-DK"/>
        </a:p>
      </dgm:t>
    </dgm:pt>
    <dgm:pt modelId="{4C6F0DF6-F214-AB40-96C5-5627B24BB433}" type="sibTrans" cxnId="{10192CC0-B8A5-E248-84A9-51D55E7595DE}">
      <dgm:prSet/>
      <dgm:spPr/>
      <dgm:t>
        <a:bodyPr/>
        <a:lstStyle/>
        <a:p>
          <a:endParaRPr lang="da-DK"/>
        </a:p>
      </dgm:t>
    </dgm:pt>
    <dgm:pt modelId="{E1F1BFA7-FC6A-2E40-A32C-34A951DBA8B6}" type="pres">
      <dgm:prSet presAssocID="{E2F67573-9E11-A640-8F16-01986A92283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77CB1AA7-1559-2245-808C-30B80A707DD1}" type="pres">
      <dgm:prSet presAssocID="{E2F67573-9E11-A640-8F16-01986A922835}" presName="matrix" presStyleCnt="0"/>
      <dgm:spPr/>
    </dgm:pt>
    <dgm:pt modelId="{D0A29879-7169-664A-8EF2-3CB11EA960BB}" type="pres">
      <dgm:prSet presAssocID="{E2F67573-9E11-A640-8F16-01986A922835}" presName="tile1" presStyleLbl="node1" presStyleIdx="0" presStyleCnt="4" custLinFactNeighborX="-27142" custLinFactNeighborY="440"/>
      <dgm:spPr/>
      <dgm:t>
        <a:bodyPr/>
        <a:lstStyle/>
        <a:p>
          <a:endParaRPr lang="da-DK"/>
        </a:p>
      </dgm:t>
    </dgm:pt>
    <dgm:pt modelId="{5A8FF3DC-0FB6-DB4C-82C0-4B83DB4D092F}" type="pres">
      <dgm:prSet presAssocID="{E2F67573-9E11-A640-8F16-01986A92283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03EB4A96-9D54-F94F-9C7F-45B63C75CDBD}" type="pres">
      <dgm:prSet presAssocID="{E2F67573-9E11-A640-8F16-01986A922835}" presName="tile2" presStyleLbl="node1" presStyleIdx="1" presStyleCnt="4"/>
      <dgm:spPr/>
      <dgm:t>
        <a:bodyPr/>
        <a:lstStyle/>
        <a:p>
          <a:endParaRPr lang="da-DK"/>
        </a:p>
      </dgm:t>
    </dgm:pt>
    <dgm:pt modelId="{89BB19B2-EF95-024E-999E-A66CA0696A4E}" type="pres">
      <dgm:prSet presAssocID="{E2F67573-9E11-A640-8F16-01986A92283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00253BCA-9DD1-6948-A1D3-6D2494708AE6}" type="pres">
      <dgm:prSet presAssocID="{E2F67573-9E11-A640-8F16-01986A922835}" presName="tile3" presStyleLbl="node1" presStyleIdx="2" presStyleCnt="4"/>
      <dgm:spPr/>
      <dgm:t>
        <a:bodyPr/>
        <a:lstStyle/>
        <a:p>
          <a:endParaRPr lang="da-DK"/>
        </a:p>
      </dgm:t>
    </dgm:pt>
    <dgm:pt modelId="{A16618A7-403F-DB43-A099-A27C7A1624EF}" type="pres">
      <dgm:prSet presAssocID="{E2F67573-9E11-A640-8F16-01986A92283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F50F809C-9EAB-0C47-8D02-34A140B25815}" type="pres">
      <dgm:prSet presAssocID="{E2F67573-9E11-A640-8F16-01986A922835}" presName="tile4" presStyleLbl="node1" presStyleIdx="3" presStyleCnt="4"/>
      <dgm:spPr/>
      <dgm:t>
        <a:bodyPr/>
        <a:lstStyle/>
        <a:p>
          <a:endParaRPr lang="da-DK"/>
        </a:p>
      </dgm:t>
    </dgm:pt>
    <dgm:pt modelId="{115C4170-D0D8-B040-BC07-F69CDD77C74A}" type="pres">
      <dgm:prSet presAssocID="{E2F67573-9E11-A640-8F16-01986A92283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91694C04-C93E-1044-B835-D5630B7BE2DD}" type="pres">
      <dgm:prSet presAssocID="{E2F67573-9E11-A640-8F16-01986A922835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da-DK"/>
        </a:p>
      </dgm:t>
    </dgm:pt>
  </dgm:ptLst>
  <dgm:cxnLst>
    <dgm:cxn modelId="{7A47F10F-F617-C74A-9959-27CC97EBDFAB}" type="presOf" srcId="{B7B8A190-72AE-C542-A116-C3ED0A72452A}" destId="{00253BCA-9DD1-6948-A1D3-6D2494708AE6}" srcOrd="0" destOrd="0" presId="urn:microsoft.com/office/officeart/2005/8/layout/matrix1"/>
    <dgm:cxn modelId="{87570AEE-003E-6049-BD11-6C4399A6B6B8}" type="presOf" srcId="{32C52457-5956-DB4E-9F3E-70F5D44235D8}" destId="{03EB4A96-9D54-F94F-9C7F-45B63C75CDBD}" srcOrd="0" destOrd="0" presId="urn:microsoft.com/office/officeart/2005/8/layout/matrix1"/>
    <dgm:cxn modelId="{27C8AF7A-2BEB-8E4B-BA25-06CFA81E2B8A}" type="presOf" srcId="{E2F67573-9E11-A640-8F16-01986A922835}" destId="{E1F1BFA7-FC6A-2E40-A32C-34A951DBA8B6}" srcOrd="0" destOrd="0" presId="urn:microsoft.com/office/officeart/2005/8/layout/matrix1"/>
    <dgm:cxn modelId="{31E61F35-1E07-9345-BD35-D0D97E053CFA}" type="presOf" srcId="{32C52457-5956-DB4E-9F3E-70F5D44235D8}" destId="{89BB19B2-EF95-024E-999E-A66CA0696A4E}" srcOrd="1" destOrd="0" presId="urn:microsoft.com/office/officeart/2005/8/layout/matrix1"/>
    <dgm:cxn modelId="{F70BA6A0-C559-1747-9113-ED1269556781}" type="presOf" srcId="{B7B8A190-72AE-C542-A116-C3ED0A72452A}" destId="{A16618A7-403F-DB43-A099-A27C7A1624EF}" srcOrd="1" destOrd="0" presId="urn:microsoft.com/office/officeart/2005/8/layout/matrix1"/>
    <dgm:cxn modelId="{F69BAA3C-8B04-A049-BB63-11C5FD4B8582}" type="presOf" srcId="{6592A06D-6F01-7B4F-B3F0-9472B407E174}" destId="{91694C04-C93E-1044-B835-D5630B7BE2DD}" srcOrd="0" destOrd="0" presId="urn:microsoft.com/office/officeart/2005/8/layout/matrix1"/>
    <dgm:cxn modelId="{916ADE9C-E893-E342-B945-8952B0773D5C}" type="presOf" srcId="{E0BC0651-83BC-9F4F-B979-ECA154D73A04}" destId="{F50F809C-9EAB-0C47-8D02-34A140B25815}" srcOrd="0" destOrd="0" presId="urn:microsoft.com/office/officeart/2005/8/layout/matrix1"/>
    <dgm:cxn modelId="{D89663E1-0F88-5140-85AC-1A6CFC152503}" srcId="{E2F67573-9E11-A640-8F16-01986A922835}" destId="{6592A06D-6F01-7B4F-B3F0-9472B407E174}" srcOrd="0" destOrd="0" parTransId="{CB0D754E-CE57-2B49-A894-1E349D9E6D48}" sibTransId="{E39888CC-5D1A-7242-9B1E-B01C75CAA326}"/>
    <dgm:cxn modelId="{020EBD8F-2F67-B445-BD6B-1E0E9C22E27E}" srcId="{6592A06D-6F01-7B4F-B3F0-9472B407E174}" destId="{C68008EF-6C1B-074A-815B-0914FE0D3603}" srcOrd="0" destOrd="0" parTransId="{EBC0E02D-02E8-464F-B680-686715572EF5}" sibTransId="{0E333135-862C-7A40-AFB7-32D421036C20}"/>
    <dgm:cxn modelId="{E1E6A344-0619-A74B-9604-73C18345650F}" type="presOf" srcId="{C68008EF-6C1B-074A-815B-0914FE0D3603}" destId="{D0A29879-7169-664A-8EF2-3CB11EA960BB}" srcOrd="0" destOrd="0" presId="urn:microsoft.com/office/officeart/2005/8/layout/matrix1"/>
    <dgm:cxn modelId="{8DFB9464-9631-284D-9467-7AF641F40527}" type="presOf" srcId="{C68008EF-6C1B-074A-815B-0914FE0D3603}" destId="{5A8FF3DC-0FB6-DB4C-82C0-4B83DB4D092F}" srcOrd="1" destOrd="0" presId="urn:microsoft.com/office/officeart/2005/8/layout/matrix1"/>
    <dgm:cxn modelId="{2424A81F-F273-FD4D-B698-9ADAE0CEAA66}" srcId="{6592A06D-6F01-7B4F-B3F0-9472B407E174}" destId="{32C52457-5956-DB4E-9F3E-70F5D44235D8}" srcOrd="1" destOrd="0" parTransId="{2E941F60-C643-3A41-B6CC-346A2FC04349}" sibTransId="{214004F5-4DAE-034E-8E1E-348312B4E64C}"/>
    <dgm:cxn modelId="{40B5E43E-52A2-8342-83EE-BFA57B42A56A}" srcId="{6592A06D-6F01-7B4F-B3F0-9472B407E174}" destId="{B7B8A190-72AE-C542-A116-C3ED0A72452A}" srcOrd="2" destOrd="0" parTransId="{7A44B73B-C3B6-FC4F-A651-2FF5085F1D60}" sibTransId="{1C1910D6-D802-4B45-8C2D-104F40CD3438}"/>
    <dgm:cxn modelId="{10192CC0-B8A5-E248-84A9-51D55E7595DE}" srcId="{6592A06D-6F01-7B4F-B3F0-9472B407E174}" destId="{E0BC0651-83BC-9F4F-B979-ECA154D73A04}" srcOrd="3" destOrd="0" parTransId="{79BE6865-82A8-5C45-A367-F3CE922E2091}" sibTransId="{4C6F0DF6-F214-AB40-96C5-5627B24BB433}"/>
    <dgm:cxn modelId="{9DD73F83-2AE2-A24C-89E6-C3FB8261D189}" type="presOf" srcId="{E0BC0651-83BC-9F4F-B979-ECA154D73A04}" destId="{115C4170-D0D8-B040-BC07-F69CDD77C74A}" srcOrd="1" destOrd="0" presId="urn:microsoft.com/office/officeart/2005/8/layout/matrix1"/>
    <dgm:cxn modelId="{A5EC7115-946D-1C4E-8122-942A51E6B2FF}" type="presParOf" srcId="{E1F1BFA7-FC6A-2E40-A32C-34A951DBA8B6}" destId="{77CB1AA7-1559-2245-808C-30B80A707DD1}" srcOrd="0" destOrd="0" presId="urn:microsoft.com/office/officeart/2005/8/layout/matrix1"/>
    <dgm:cxn modelId="{305A0211-6620-5346-ACF3-3FCF94A4CF30}" type="presParOf" srcId="{77CB1AA7-1559-2245-808C-30B80A707DD1}" destId="{D0A29879-7169-664A-8EF2-3CB11EA960BB}" srcOrd="0" destOrd="0" presId="urn:microsoft.com/office/officeart/2005/8/layout/matrix1"/>
    <dgm:cxn modelId="{4FC9ECB5-EB7A-FA41-B694-977EA88C12CC}" type="presParOf" srcId="{77CB1AA7-1559-2245-808C-30B80A707DD1}" destId="{5A8FF3DC-0FB6-DB4C-82C0-4B83DB4D092F}" srcOrd="1" destOrd="0" presId="urn:microsoft.com/office/officeart/2005/8/layout/matrix1"/>
    <dgm:cxn modelId="{D00F2CEB-E941-C445-862C-D3C07145F3BA}" type="presParOf" srcId="{77CB1AA7-1559-2245-808C-30B80A707DD1}" destId="{03EB4A96-9D54-F94F-9C7F-45B63C75CDBD}" srcOrd="2" destOrd="0" presId="urn:microsoft.com/office/officeart/2005/8/layout/matrix1"/>
    <dgm:cxn modelId="{1112EC62-9830-BC4B-BEE0-4FAF22D3D9B9}" type="presParOf" srcId="{77CB1AA7-1559-2245-808C-30B80A707DD1}" destId="{89BB19B2-EF95-024E-999E-A66CA0696A4E}" srcOrd="3" destOrd="0" presId="urn:microsoft.com/office/officeart/2005/8/layout/matrix1"/>
    <dgm:cxn modelId="{79DBAD78-7755-6A40-9FCD-B480D47AD354}" type="presParOf" srcId="{77CB1AA7-1559-2245-808C-30B80A707DD1}" destId="{00253BCA-9DD1-6948-A1D3-6D2494708AE6}" srcOrd="4" destOrd="0" presId="urn:microsoft.com/office/officeart/2005/8/layout/matrix1"/>
    <dgm:cxn modelId="{549185A4-5BC2-8845-BCF0-54015C30EC48}" type="presParOf" srcId="{77CB1AA7-1559-2245-808C-30B80A707DD1}" destId="{A16618A7-403F-DB43-A099-A27C7A1624EF}" srcOrd="5" destOrd="0" presId="urn:microsoft.com/office/officeart/2005/8/layout/matrix1"/>
    <dgm:cxn modelId="{1D309DC1-E98E-3B48-A7A1-2E89333BC228}" type="presParOf" srcId="{77CB1AA7-1559-2245-808C-30B80A707DD1}" destId="{F50F809C-9EAB-0C47-8D02-34A140B25815}" srcOrd="6" destOrd="0" presId="urn:microsoft.com/office/officeart/2005/8/layout/matrix1"/>
    <dgm:cxn modelId="{B2A4CA12-56B9-F645-A77F-07981AE3A321}" type="presParOf" srcId="{77CB1AA7-1559-2245-808C-30B80A707DD1}" destId="{115C4170-D0D8-B040-BC07-F69CDD77C74A}" srcOrd="7" destOrd="0" presId="urn:microsoft.com/office/officeart/2005/8/layout/matrix1"/>
    <dgm:cxn modelId="{665C3B1A-F829-A34E-9D5C-16E59BE48E09}" type="presParOf" srcId="{E1F1BFA7-FC6A-2E40-A32C-34A951DBA8B6}" destId="{91694C04-C93E-1044-B835-D5630B7BE2D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A29879-7169-664A-8EF2-3CB11EA960BB}">
      <dsp:nvSpPr>
        <dsp:cNvPr id="0" name=""/>
        <dsp:cNvSpPr/>
      </dsp:nvSpPr>
      <dsp:spPr>
        <a:xfrm rot="16200000">
          <a:off x="355202" y="-344896"/>
          <a:ext cx="2342356" cy="305276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400" kern="1200" dirty="0"/>
            <a:t>Erhverv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400" kern="1200" dirty="0"/>
            <a:t>(Jørgen </a:t>
          </a:r>
          <a:r>
            <a:rPr lang="da-DK" sz="2400" kern="1200" dirty="0" err="1"/>
            <a:t>Båris</a:t>
          </a:r>
          <a:r>
            <a:rPr lang="da-DK" sz="2400" kern="1200" dirty="0"/>
            <a:t>)	</a:t>
          </a:r>
        </a:p>
      </dsp:txBody>
      <dsp:txXfrm rot="5400000">
        <a:off x="0" y="10306"/>
        <a:ext cx="3052762" cy="1756767"/>
      </dsp:txXfrm>
    </dsp:sp>
    <dsp:sp modelId="{03EB4A96-9D54-F94F-9C7F-45B63C75CDBD}">
      <dsp:nvSpPr>
        <dsp:cNvPr id="0" name=""/>
        <dsp:cNvSpPr/>
      </dsp:nvSpPr>
      <dsp:spPr>
        <a:xfrm>
          <a:off x="3052762" y="0"/>
          <a:ext cx="3052762" cy="2342356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400" kern="1200" dirty="0"/>
            <a:t>Forsyning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400" kern="1200" dirty="0"/>
            <a:t>(Mads Leth)</a:t>
          </a:r>
        </a:p>
      </dsp:txBody>
      <dsp:txXfrm>
        <a:off x="3052762" y="0"/>
        <a:ext cx="3052762" cy="1756767"/>
      </dsp:txXfrm>
    </dsp:sp>
    <dsp:sp modelId="{00253BCA-9DD1-6948-A1D3-6D2494708AE6}">
      <dsp:nvSpPr>
        <dsp:cNvPr id="0" name=""/>
        <dsp:cNvSpPr/>
      </dsp:nvSpPr>
      <dsp:spPr>
        <a:xfrm rot="10800000">
          <a:off x="0" y="2342356"/>
          <a:ext cx="3052762" cy="2342356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400" kern="1200" dirty="0"/>
            <a:t>Borger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400" kern="1200" dirty="0"/>
            <a:t>(Kaj Hovhave)</a:t>
          </a:r>
        </a:p>
      </dsp:txBody>
      <dsp:txXfrm rot="10800000">
        <a:off x="0" y="2927945"/>
        <a:ext cx="3052762" cy="1756767"/>
      </dsp:txXfrm>
    </dsp:sp>
    <dsp:sp modelId="{F50F809C-9EAB-0C47-8D02-34A140B25815}">
      <dsp:nvSpPr>
        <dsp:cNvPr id="0" name=""/>
        <dsp:cNvSpPr/>
      </dsp:nvSpPr>
      <dsp:spPr>
        <a:xfrm rot="5400000">
          <a:off x="3407965" y="1987153"/>
          <a:ext cx="2342356" cy="3052762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400" kern="1200" dirty="0"/>
            <a:t>Transport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400" kern="1200" dirty="0"/>
            <a:t>(Carsten Hyldborg)</a:t>
          </a:r>
        </a:p>
      </dsp:txBody>
      <dsp:txXfrm rot="-5400000">
        <a:off x="3052763" y="2927945"/>
        <a:ext cx="3052762" cy="1756767"/>
      </dsp:txXfrm>
    </dsp:sp>
    <dsp:sp modelId="{91694C04-C93E-1044-B835-D5630B7BE2DD}">
      <dsp:nvSpPr>
        <dsp:cNvPr id="0" name=""/>
        <dsp:cNvSpPr/>
      </dsp:nvSpPr>
      <dsp:spPr>
        <a:xfrm>
          <a:off x="2136933" y="1756767"/>
          <a:ext cx="1831657" cy="1171178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400" kern="1200" dirty="0"/>
            <a:t>Prioritering og effekt</a:t>
          </a:r>
        </a:p>
      </dsp:txBody>
      <dsp:txXfrm>
        <a:off x="2194105" y="1813939"/>
        <a:ext cx="1717313" cy="1056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7EE93-E1F9-46E6-B6E3-4D485DA9A43D}" type="datetimeFigureOut">
              <a:rPr lang="da-DK" smtClean="0"/>
              <a:t>12-06-2022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9BEF6-1E7B-4C55-9DE5-9B47841403A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1762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Teknik- og Miljøudvalget vedtog efterfølgende at vedtage Klimarådets konklusioner</a:t>
            </a:r>
          </a:p>
          <a:p>
            <a:endParaRPr lang="da-DK" dirty="0"/>
          </a:p>
          <a:p>
            <a:r>
              <a:rPr lang="da-DK" dirty="0"/>
              <a:t>Elektrificering:</a:t>
            </a:r>
          </a:p>
          <a:p>
            <a:pPr marL="171450" indent="-171450">
              <a:buFontTx/>
              <a:buChar char="-"/>
            </a:pPr>
            <a:r>
              <a:rPr lang="da-DK" dirty="0" err="1"/>
              <a:t>Ladestandere</a:t>
            </a:r>
            <a:r>
              <a:rPr lang="da-DK" dirty="0"/>
              <a:t>: 40 på vej fordelt i Nordfyns Kommune. De første cirka 20 kommer før sommerferien</a:t>
            </a:r>
          </a:p>
          <a:p>
            <a:pPr marL="0" indent="0">
              <a:buFontTx/>
              <a:buNone/>
            </a:pPr>
            <a:endParaRPr lang="da-DK" dirty="0"/>
          </a:p>
          <a:p>
            <a:pPr marL="0" indent="0">
              <a:buFontTx/>
              <a:buNone/>
            </a:pPr>
            <a:endParaRPr lang="da-DK" dirty="0"/>
          </a:p>
          <a:p>
            <a:pPr marL="0" indent="0">
              <a:buFontTx/>
              <a:buNone/>
            </a:pPr>
            <a:r>
              <a:rPr lang="da-DK" dirty="0" err="1"/>
              <a:t>Vamreplanlægning</a:t>
            </a:r>
            <a:endParaRPr lang="da-DK" dirty="0"/>
          </a:p>
          <a:p>
            <a:pPr marL="171450" indent="-171450">
              <a:buFontTx/>
              <a:buChar char="-"/>
            </a:pPr>
            <a:r>
              <a:rPr lang="da-DK" dirty="0"/>
              <a:t>Landdistriktsrådet fik lavet en screening af potentialer</a:t>
            </a:r>
            <a:br>
              <a:rPr lang="da-DK" dirty="0"/>
            </a:br>
            <a:r>
              <a:rPr lang="da-DK" dirty="0"/>
              <a:t>Den er senere udmøntet i et samarbejde mellem kommune, Bogense Forsyning og Fjernvarme Fyn, hvor vi allerede er langt med at screen potentialer; </a:t>
            </a:r>
            <a:br>
              <a:rPr lang="da-DK" dirty="0"/>
            </a:br>
            <a:r>
              <a:rPr lang="da-DK" dirty="0"/>
              <a:t>Data fra Ålborg Universitet, Bogense Forsyning og Fjernvarme Fyn er samlet på et kort </a:t>
            </a:r>
          </a:p>
          <a:p>
            <a:pPr marL="171450" indent="-171450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BEF6-1E7B-4C55-9DE5-9B47841403A4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3283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0ED6615-DC9B-4C68-A3A7-574E108A231E}"/>
              </a:ext>
            </a:extLst>
          </p:cNvPr>
          <p:cNvSpPr/>
          <p:nvPr userDrawn="1"/>
        </p:nvSpPr>
        <p:spPr bwMode="grayWhite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>
              <a:solidFill>
                <a:schemeClr val="bg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BBF4E9E-9E4E-42A2-9B91-EEFEC26256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8354" r="33029" b="4220"/>
          <a:stretch>
            <a:fillRect/>
          </a:stretch>
        </p:blipFill>
        <p:spPr>
          <a:xfrm rot="18009193">
            <a:off x="20092" y="-1862235"/>
            <a:ext cx="13082824" cy="12312879"/>
          </a:xfrm>
          <a:custGeom>
            <a:avLst/>
            <a:gdLst>
              <a:gd name="connsiteX0" fmla="*/ 13082824 w 13082824"/>
              <a:gd name="connsiteY0" fmla="*/ 8868009 h 12312879"/>
              <a:gd name="connsiteX1" fmla="*/ 7152814 w 13082824"/>
              <a:gd name="connsiteY1" fmla="*/ 12312879 h 12312879"/>
              <a:gd name="connsiteX2" fmla="*/ 0 w 13082824"/>
              <a:gd name="connsiteY2" fmla="*/ 0 h 12312879"/>
              <a:gd name="connsiteX3" fmla="*/ 7931208 w 13082824"/>
              <a:gd name="connsiteY3" fmla="*/ 0 h 12312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82824" h="12312879">
                <a:moveTo>
                  <a:pt x="13082824" y="8868009"/>
                </a:moveTo>
                <a:lnTo>
                  <a:pt x="7152814" y="12312879"/>
                </a:lnTo>
                <a:lnTo>
                  <a:pt x="0" y="0"/>
                </a:lnTo>
                <a:lnTo>
                  <a:pt x="7931208" y="0"/>
                </a:lnTo>
                <a:close/>
              </a:path>
            </a:pathLst>
          </a:cu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D9D29C4-CEEC-4261-8A6C-4A168D19D3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7635" y="6300596"/>
            <a:ext cx="1423055" cy="366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741751-55C0-4F7B-AC65-F6A8197083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1123200"/>
            <a:ext cx="7200000" cy="23868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61B8ED-C395-4556-89E1-4B70764D027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3603600"/>
            <a:ext cx="7200000" cy="1656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tilføje undertitel, dato og mødested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87171-ED40-4B9A-9733-2C58AE138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A569E-0D70-410E-BFA4-F68D08FED2D0}" type="datetime1">
              <a:rPr lang="en-US" smtClean="0"/>
              <a:t>6/12/2022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030FE-661F-4BBB-A3B0-2B8C97690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2715B-AB4D-4B70-9798-C72A6ECF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1DCB755-595C-4BEA-9015-880A855A089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04953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E2F3C-A56E-4261-A3E2-A692C12608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F16371-C4C6-404C-88C1-E9C7F3BED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386A-C30E-4274-8326-64304AFDD754}" type="datetime1">
              <a:rPr lang="en-US" smtClean="0"/>
              <a:t>6/12/2022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534308-7E40-49C8-97AF-5430E8A0E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A4B3DD-72D1-4C3C-99EB-E2544B2B2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42277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0F5028-9A93-4107-B556-83B71088A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9595-0ADC-496B-961D-21005046B339}" type="datetime1">
              <a:rPr lang="en-US" smtClean="0"/>
              <a:t>6/12/2022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1FC27-BB9C-4BB9-A3B7-23403A563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EC467-61E0-4055-979E-6D9CD79FF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6537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539752" y="448713"/>
            <a:ext cx="11109321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3200" b="1" noProof="1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TIPS &amp; TRICKS - DIN BRUGERGUIDE</a:t>
            </a: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1E86B7E7-F87D-4375-BAE3-34A81C5D0F8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9752" y="1798638"/>
            <a:ext cx="2448910" cy="404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600" dirty="0">
                <a:latin typeface="+mn-lt"/>
                <a:cs typeface="Arial" panose="020B0604020202020204" pitchFamily="34" charset="0"/>
              </a:rPr>
              <a:t>TYPOGRAFIER</a:t>
            </a:r>
            <a:endParaRPr lang="da-DK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skifte fra et niveau til det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Alternativt kan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listeniveau bruges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latin typeface="+mn-lt"/>
                <a:cs typeface="Arial" panose="020B0604020202020204" pitchFamily="34" charset="0"/>
              </a:rPr>
              <a:t>TIP: Brug</a:t>
            </a:r>
            <a:r>
              <a:rPr lang="da-DK" sz="900" b="1" baseline="0" noProof="1">
                <a:latin typeface="+mn-lt"/>
                <a:cs typeface="Arial" panose="020B0604020202020204" pitchFamily="34" charset="0"/>
              </a:rPr>
              <a:t> bullet knappen</a:t>
            </a:r>
            <a:endParaRPr lang="da-DK" sz="900" b="1" noProof="1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Fjern bullet for almindelig tekst.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bullet knappen for at sætte korrekt bullet igen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16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da-DK" altLang="da-DK" sz="16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1600" dirty="0">
                <a:latin typeface="+mn-lt"/>
                <a:cs typeface="Arial" panose="020B0604020202020204" pitchFamily="34" charset="0"/>
              </a:rPr>
              <a:t>SLIDES &amp; LAYOUTS</a:t>
            </a:r>
            <a:r>
              <a:rPr lang="da-DK" altLang="da-DK" sz="16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da-DK" altLang="da-DK" sz="16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Nyt Slide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fanen for at indsætte nyt slide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Ændre layout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pilen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ved siden af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få vist en dropdown menu af </a:t>
            </a:r>
            <a:b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mulige slides layout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id="{F5D76AC5-956B-497C-88E2-05290D3AAF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98493" y="1798638"/>
            <a:ext cx="2448911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nulstille sidefod samt placering, størrelse og formatering af pladsholdere til layoutets oprindelige design i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fanen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endParaRPr 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600" dirty="0">
                <a:latin typeface="+mn-lt"/>
                <a:cs typeface="Arial" panose="020B0604020202020204" pitchFamily="34" charset="0"/>
              </a:rPr>
              <a:t>BILLEDER</a:t>
            </a:r>
            <a:endParaRPr lang="da-DK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Placer bagest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Text Box 4">
            <a:extLst>
              <a:ext uri="{FF2B5EF4-FFF2-40B4-BE49-F238E27FC236}">
                <a16:creationId xmlns:a16="http://schemas.microsoft.com/office/drawing/2014/main" id="{460FBAEE-DC7E-44A6-BEA8-1DCAE4DE77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76214" y="1798638"/>
            <a:ext cx="2713706" cy="435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600" dirty="0">
                <a:latin typeface="+mn-lt"/>
                <a:cs typeface="Arial" panose="020B0604020202020204" pitchFamily="34" charset="0"/>
              </a:rPr>
              <a:t>SIDEHOVED &amp; -FOD</a:t>
            </a:r>
            <a:endParaRPr lang="da-DK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det sidste i din præsentation, så ændringerne slår igennem på alle slides</a:t>
            </a:r>
            <a:endParaRPr 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Sidehoved og Sidefod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 fanen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hvis det kun skal være på et enkelt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sz="1600" dirty="0">
                <a:latin typeface="+mn-lt"/>
                <a:cs typeface="Arial" panose="020B0604020202020204" pitchFamily="34" charset="0"/>
              </a:rPr>
              <a:t>HJÆLPELINJER</a:t>
            </a:r>
            <a:endParaRPr lang="da-DK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Alt + F9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hurtig visning af hjælpelinjer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Mac: </a:t>
            </a:r>
            <a:r>
              <a:rPr lang="da-DK" sz="900" b="0" i="0" dirty="0">
                <a:solidFill>
                  <a:srgbClr val="333333"/>
                </a:solidFill>
                <a:effectLst/>
                <a:latin typeface="SF Pro Text"/>
              </a:rPr>
              <a:t>⌘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+ option + ctrl + G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16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COPY/PASTE INDHOLD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Du har 2 muligheder, når du kopierer gammelt indhold over i din nye præsentation: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Opret et slide i din nye præsentation og kopier ét indholdselement ad gangen (fx kopier al tekst fra én tekstboks)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kopier et helt slide over i din nye præsentation og vælg derefter et passende layout . Husk at slette de gamle, forkerte layouts (gå i Vis &gt; Slidemaster og slet dem)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7B73ADD-C9A2-4CC9-B9B1-829AB8120F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1721" y="3690598"/>
            <a:ext cx="257143" cy="28571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4E7EF11-FB06-4FF3-89B6-C9C7B40D4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01" t="45142" r="62601" b="9046"/>
          <a:stretch/>
        </p:blipFill>
        <p:spPr>
          <a:xfrm>
            <a:off x="6882907" y="3046857"/>
            <a:ext cx="341204" cy="321707"/>
          </a:xfrm>
          <a:prstGeom prst="rect">
            <a:avLst/>
          </a:prstGeom>
        </p:spPr>
      </p:pic>
      <p:pic>
        <p:nvPicPr>
          <p:cNvPr id="33" name="Billede 1">
            <a:extLst>
              <a:ext uri="{FF2B5EF4-FFF2-40B4-BE49-F238E27FC236}">
                <a16:creationId xmlns:a16="http://schemas.microsoft.com/office/drawing/2014/main" id="{58944A03-80A9-4768-89E7-4E910EFFBC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01721" y="4709030"/>
            <a:ext cx="308589" cy="528030"/>
          </a:xfrm>
          <a:prstGeom prst="rect">
            <a:avLst/>
          </a:prstGeom>
        </p:spPr>
      </p:pic>
      <p:pic>
        <p:nvPicPr>
          <p:cNvPr id="35" name="Billede 4">
            <a:extLst>
              <a:ext uri="{FF2B5EF4-FFF2-40B4-BE49-F238E27FC236}">
                <a16:creationId xmlns:a16="http://schemas.microsoft.com/office/drawing/2014/main" id="{51BFC2D6-78F9-4DE9-9EA2-2262FCDF4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031"/>
          <a:stretch/>
        </p:blipFill>
        <p:spPr>
          <a:xfrm>
            <a:off x="6882907" y="2096359"/>
            <a:ext cx="496606" cy="172842"/>
          </a:xfrm>
          <a:prstGeom prst="rect">
            <a:avLst/>
          </a:prstGeom>
        </p:spPr>
      </p:pic>
      <p:pic>
        <p:nvPicPr>
          <p:cNvPr id="36" name="Billede 5">
            <a:extLst>
              <a:ext uri="{FF2B5EF4-FFF2-40B4-BE49-F238E27FC236}">
                <a16:creationId xmlns:a16="http://schemas.microsoft.com/office/drawing/2014/main" id="{EBC4A3E5-1D15-4741-BFC6-17ACF4D5CD3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882907" y="3725002"/>
            <a:ext cx="366043" cy="4804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C19287C-813E-4966-89A1-64D6247DEA8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01721" y="2932557"/>
            <a:ext cx="457143" cy="25714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07658DD-99CF-4B02-82C0-E6D1C908CA1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01721" y="5386798"/>
            <a:ext cx="475428" cy="176762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35803521-009F-447D-8D16-21D9EADF441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17337" y="2327954"/>
            <a:ext cx="440195" cy="543366"/>
          </a:xfrm>
          <a:prstGeom prst="rect">
            <a:avLst/>
          </a:prstGeom>
        </p:spPr>
      </p:pic>
      <p:sp>
        <p:nvSpPr>
          <p:cNvPr id="14" name="Date Placeholder 6" hidden="1">
            <a:extLst>
              <a:ext uri="{FF2B5EF4-FFF2-40B4-BE49-F238E27FC236}">
                <a16:creationId xmlns:a16="http://schemas.microsoft.com/office/drawing/2014/main" id="{E4FD2B6E-39A9-4094-A5FF-CBA180265C0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FD4C73C-8753-43A5-A0BE-9AE993FAC030}" type="datetime1">
              <a:rPr lang="en-US" smtClean="0"/>
              <a:t>6/12/2022</a:t>
            </a:fld>
            <a:endParaRPr lang="da-DK" dirty="0"/>
          </a:p>
        </p:txBody>
      </p:sp>
      <p:sp>
        <p:nvSpPr>
          <p:cNvPr id="15" name="Footer Placeholder 8" hidden="1">
            <a:extLst>
              <a:ext uri="{FF2B5EF4-FFF2-40B4-BE49-F238E27FC236}">
                <a16:creationId xmlns:a16="http://schemas.microsoft.com/office/drawing/2014/main" id="{AAFF8183-88DB-4217-8B14-93C3A2F3C63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6" name="Slide Number Placeholder 10" hidden="1">
            <a:extLst>
              <a:ext uri="{FF2B5EF4-FFF2-40B4-BE49-F238E27FC236}">
                <a16:creationId xmlns:a16="http://schemas.microsoft.com/office/drawing/2014/main" id="{2ECA3156-EAFA-499A-BDD3-C3FE309B573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023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Brug ikke layouts efter dette &gt;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da-DK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4400" b="0" noProof="0" dirty="0">
                <a:solidFill>
                  <a:schemeClr val="bg1"/>
                </a:solidFill>
              </a:rPr>
              <a:t>Hvis du ser andre </a:t>
            </a:r>
            <a:r>
              <a:rPr lang="da-DK" sz="4400" b="1" i="1" noProof="0" dirty="0">
                <a:solidFill>
                  <a:schemeClr val="bg1"/>
                </a:solidFill>
              </a:rPr>
              <a:t>layouts efter dette,</a:t>
            </a:r>
            <a:r>
              <a:rPr lang="da-DK" sz="4400" b="0" i="0" noProof="0" dirty="0">
                <a:solidFill>
                  <a:schemeClr val="bg1"/>
                </a:solidFill>
              </a:rPr>
              <a:t/>
            </a:r>
            <a:br>
              <a:rPr lang="da-DK" sz="4400" b="0" i="0" noProof="0" dirty="0">
                <a:solidFill>
                  <a:schemeClr val="bg1"/>
                </a:solidFill>
              </a:rPr>
            </a:br>
            <a:r>
              <a:rPr lang="da-DK" sz="4400" b="0" noProof="0" dirty="0">
                <a:solidFill>
                  <a:schemeClr val="bg1"/>
                </a:solidFill>
              </a:rPr>
              <a:t>brug dem ikke. Disse layouts </a:t>
            </a:r>
            <a:r>
              <a:rPr lang="da-DK" sz="4400" b="1" i="1" u="none" noProof="0" dirty="0">
                <a:solidFill>
                  <a:schemeClr val="bg1"/>
                </a:solidFill>
              </a:rPr>
              <a:t>tilhører ikke </a:t>
            </a:r>
            <a:r>
              <a:rPr lang="da-DK" sz="4400" b="0" i="0" u="none" noProof="0" dirty="0">
                <a:solidFill>
                  <a:schemeClr val="bg1"/>
                </a:solidFill>
              </a:rPr>
              <a:t>vores </a:t>
            </a:r>
            <a:r>
              <a:rPr lang="da-DK" sz="4400" b="0" i="0" u="none" noProof="1">
                <a:solidFill>
                  <a:schemeClr val="bg1"/>
                </a:solidFill>
              </a:rPr>
              <a:t>corporate</a:t>
            </a:r>
            <a:r>
              <a:rPr lang="da-DK" sz="4400" b="0" noProof="0" dirty="0">
                <a:solidFill>
                  <a:schemeClr val="bg1"/>
                </a:solidFill>
              </a:rPr>
              <a:t>skabelon.</a:t>
            </a:r>
            <a:r>
              <a:rPr lang="da-DK" sz="2800" b="0" noProof="0" dirty="0">
                <a:solidFill>
                  <a:schemeClr val="bg1"/>
                </a:solidFill>
              </a:rPr>
              <a:t/>
            </a:r>
            <a:br>
              <a:rPr lang="da-DK" sz="2800" b="0" noProof="0" dirty="0">
                <a:solidFill>
                  <a:schemeClr val="bg1"/>
                </a:solidFill>
              </a:rPr>
            </a:br>
            <a:r>
              <a:rPr lang="da-DK" sz="2800" b="0" noProof="0" dirty="0">
                <a:solidFill>
                  <a:schemeClr val="bg1"/>
                </a:solidFill>
              </a:rPr>
              <a:t/>
            </a:r>
            <a:br>
              <a:rPr lang="da-DK" sz="2800" b="0" noProof="0" dirty="0">
                <a:solidFill>
                  <a:schemeClr val="bg1"/>
                </a:solidFill>
              </a:rPr>
            </a:br>
            <a:endParaRPr lang="da-DK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da-DK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da-DK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72536" y="2986685"/>
            <a:ext cx="101523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10000" b="1" i="1" noProof="0" dirty="0">
                <a:solidFill>
                  <a:schemeClr val="bg1"/>
                </a:solidFill>
              </a:rPr>
              <a:t>Brug dem ikke </a:t>
            </a:r>
            <a:endParaRPr lang="da-DK" sz="10000" b="1" i="1" noProof="0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2000" b="0" noProof="0" dirty="0">
                <a:solidFill>
                  <a:schemeClr val="bg1"/>
                </a:solidFill>
              </a:rPr>
              <a:t>Pga. PowerPoints standard Kopier/Indsæt funktionalitet kan ekstra uønskede layouts forekomme.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2000" b="0" noProof="0" dirty="0">
                <a:solidFill>
                  <a:schemeClr val="bg1"/>
                </a:solidFill>
              </a:rPr>
              <a:t>OBS! Layouts efter dette kan indeholde potentiel fortrolig information.</a:t>
            </a:r>
            <a:r>
              <a:rPr lang="da-DK" sz="1800" b="0" noProof="0" dirty="0">
                <a:solidFill>
                  <a:schemeClr val="bg1"/>
                </a:solidFill>
              </a:rPr>
              <a:t/>
            </a:r>
            <a:br>
              <a:rPr lang="da-DK" sz="1800" b="0" noProof="0" dirty="0">
                <a:solidFill>
                  <a:schemeClr val="bg1"/>
                </a:solidFill>
              </a:rPr>
            </a:br>
            <a:endParaRPr lang="da-DK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64CEB7DD-E8FE-47C7-8823-750A10754EB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8DF2BFD-8C9C-4D15-8D78-C680E7B62D0D}" type="datetime1">
              <a:rPr lang="en-US" smtClean="0"/>
              <a:t>6/12/2022</a:t>
            </a:fld>
            <a:endParaRPr lang="da-DK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06739825-D1B6-4F3A-8216-BA5B32BD19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A2244AC4-18E1-41D9-B6D4-4D2415BE8C3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82568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A6988-17D0-4346-8C1E-6D716C18B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01BDC0C-9371-4199-AC7E-4E87AE48C7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800225"/>
            <a:ext cx="11112500" cy="43227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 err="1"/>
              <a:t>Fourth</a:t>
            </a:r>
            <a:r>
              <a:rPr lang="da-DK" dirty="0"/>
              <a:t> level</a:t>
            </a:r>
          </a:p>
          <a:p>
            <a:pPr lvl="4"/>
            <a:r>
              <a:rPr lang="da-DK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7DA7A-AA15-49DA-B313-1616910C0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DF8C0-A11C-4994-A72B-2A5BFEA2B1CA}" type="datetime1">
              <a:rPr lang="en-US" smtClean="0"/>
              <a:t>6/12/2022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C5DE7-3E09-4BD2-BAC8-559E1E36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955E4-3C3A-4150-9EE4-FCCF9B774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9000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2520F0-940D-420B-AF22-BC105A7041B5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>
              <a:solidFill>
                <a:schemeClr val="bg1"/>
              </a:solidFill>
            </a:endParaRPr>
          </a:p>
        </p:txBody>
      </p:sp>
      <p:sp>
        <p:nvSpPr>
          <p:cNvPr id="7" name="Picture Placeholder 37">
            <a:extLst>
              <a:ext uri="{FF2B5EF4-FFF2-40B4-BE49-F238E27FC236}">
                <a16:creationId xmlns:a16="http://schemas.microsoft.com/office/drawing/2014/main" id="{80EFD495-7B8B-48D9-A8CB-F051C83D1B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25386" y="-1"/>
            <a:ext cx="8567815" cy="6861600"/>
          </a:xfrm>
          <a:custGeom>
            <a:avLst/>
            <a:gdLst>
              <a:gd name="connsiteX0" fmla="*/ 5579658 w 8567815"/>
              <a:gd name="connsiteY0" fmla="*/ 0 h 6861600"/>
              <a:gd name="connsiteX1" fmla="*/ 8567815 w 8567815"/>
              <a:gd name="connsiteY1" fmla="*/ 0 h 6861600"/>
              <a:gd name="connsiteX2" fmla="*/ 8567815 w 8567815"/>
              <a:gd name="connsiteY2" fmla="*/ 6861600 h 6861600"/>
              <a:gd name="connsiteX3" fmla="*/ 0 w 8567815"/>
              <a:gd name="connsiteY3" fmla="*/ 6861600 h 6861600"/>
              <a:gd name="connsiteX4" fmla="*/ 293063 w 8567815"/>
              <a:gd name="connsiteY4" fmla="*/ 6557665 h 6861600"/>
              <a:gd name="connsiteX5" fmla="*/ 2072799 w 8567815"/>
              <a:gd name="connsiteY5" fmla="*/ 4588457 h 6861600"/>
              <a:gd name="connsiteX6" fmla="*/ 5547711 w 8567815"/>
              <a:gd name="connsiteY6" fmla="*/ 48439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67815" h="6861600">
                <a:moveTo>
                  <a:pt x="5579658" y="0"/>
                </a:moveTo>
                <a:lnTo>
                  <a:pt x="8567815" y="0"/>
                </a:lnTo>
                <a:lnTo>
                  <a:pt x="8567815" y="6861600"/>
                </a:lnTo>
                <a:lnTo>
                  <a:pt x="0" y="6861600"/>
                </a:lnTo>
                <a:lnTo>
                  <a:pt x="293063" y="6557665"/>
                </a:lnTo>
                <a:cubicBezTo>
                  <a:pt x="884729" y="5936024"/>
                  <a:pt x="1480446" y="5277867"/>
                  <a:pt x="2072799" y="4588457"/>
                </a:cubicBezTo>
                <a:cubicBezTo>
                  <a:pt x="3405593" y="3037286"/>
                  <a:pt x="4579408" y="1493101"/>
                  <a:pt x="5547711" y="484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72000" rIns="72000" anchor="ctr">
            <a:noAutofit/>
          </a:bodyPr>
          <a:lstStyle>
            <a:lvl1pPr marL="0" indent="0" algn="r">
              <a:buNone/>
              <a:defRPr sz="1200"/>
            </a:lvl1pPr>
          </a:lstStyle>
          <a:p>
            <a:r>
              <a:rPr lang="da-DK" dirty="0"/>
              <a:t>Klik for at tilføje billede. </a:t>
            </a:r>
            <a:br>
              <a:rPr lang="da-DK" dirty="0"/>
            </a:br>
            <a:r>
              <a:rPr lang="da-DK" dirty="0"/>
              <a:t>Du kan ændre udsnit ved at højreklikke </a:t>
            </a:r>
            <a:br>
              <a:rPr lang="da-DK" dirty="0"/>
            </a:br>
            <a:r>
              <a:rPr lang="da-DK" dirty="0"/>
              <a:t>på billedet og vælge Beskær. </a:t>
            </a:r>
            <a:br>
              <a:rPr lang="da-DK" dirty="0"/>
            </a:br>
            <a:r>
              <a:rPr lang="da-DK" dirty="0"/>
              <a:t>Ændr udsnit ved at rykke på billedet med musen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A567142-8F31-4E61-923E-52FF6D87120B}"/>
              </a:ext>
            </a:extLst>
          </p:cNvPr>
          <p:cNvSpPr/>
          <p:nvPr userDrawn="1"/>
        </p:nvSpPr>
        <p:spPr>
          <a:xfrm rot="2393657">
            <a:off x="5766589" y="-1176456"/>
            <a:ext cx="3125860" cy="2580187"/>
          </a:xfrm>
          <a:custGeom>
            <a:avLst/>
            <a:gdLst>
              <a:gd name="connsiteX0" fmla="*/ 2929004 w 3125860"/>
              <a:gd name="connsiteY0" fmla="*/ 0 h 2580187"/>
              <a:gd name="connsiteX1" fmla="*/ 2935560 w 3125860"/>
              <a:gd name="connsiteY1" fmla="*/ 57651 h 2580187"/>
              <a:gd name="connsiteX2" fmla="*/ 3101337 w 3125860"/>
              <a:gd name="connsiteY2" fmla="*/ 2085762 h 2580187"/>
              <a:gd name="connsiteX3" fmla="*/ 3125860 w 3125860"/>
              <a:gd name="connsiteY3" fmla="*/ 2564179 h 2580187"/>
              <a:gd name="connsiteX4" fmla="*/ 2912334 w 3125860"/>
              <a:gd name="connsiteY4" fmla="*/ 2572622 h 2580187"/>
              <a:gd name="connsiteX5" fmla="*/ 2333989 w 3125860"/>
              <a:gd name="connsiteY5" fmla="*/ 2580187 h 2580187"/>
              <a:gd name="connsiteX6" fmla="*/ 132224 w 3125860"/>
              <a:gd name="connsiteY6" fmla="*/ 2465032 h 2580187"/>
              <a:gd name="connsiteX7" fmla="*/ 0 w 3125860"/>
              <a:gd name="connsiteY7" fmla="*/ 2448532 h 2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25860" h="2580187">
                <a:moveTo>
                  <a:pt x="2929004" y="0"/>
                </a:moveTo>
                <a:lnTo>
                  <a:pt x="2935560" y="57651"/>
                </a:lnTo>
                <a:cubicBezTo>
                  <a:pt x="3004431" y="706187"/>
                  <a:pt x="3060107" y="1383997"/>
                  <a:pt x="3101337" y="2085762"/>
                </a:cubicBezTo>
                <a:lnTo>
                  <a:pt x="3125860" y="2564179"/>
                </a:lnTo>
                <a:lnTo>
                  <a:pt x="2912334" y="2572622"/>
                </a:lnTo>
                <a:cubicBezTo>
                  <a:pt x="2722179" y="2577624"/>
                  <a:pt x="2529239" y="2580187"/>
                  <a:pt x="2333989" y="2580187"/>
                </a:cubicBezTo>
                <a:cubicBezTo>
                  <a:pt x="1552989" y="2580187"/>
                  <a:pt x="808958" y="2539183"/>
                  <a:pt x="132224" y="2465032"/>
                </a:cubicBezTo>
                <a:lnTo>
                  <a:pt x="0" y="2448532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algn="ctr"/>
            <a:endParaRPr lang="da-DK" sz="2000" noProof="0" dirty="0" err="1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44F4A75-558B-4B9B-949E-616627EAD7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7635" y="6300596"/>
            <a:ext cx="1423055" cy="366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ED8315-1228-409C-BE3D-CAD21C613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123200"/>
            <a:ext cx="7200000" cy="2386800"/>
          </a:xfrm>
        </p:spPr>
        <p:txBody>
          <a:bodyPr anchor="b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9F164C6-A283-4095-B7E8-F4A33F3F94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3603600"/>
            <a:ext cx="7200000" cy="16560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tilføje undertitel, dato og mødested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3198B15-A446-4EF4-83D3-58387FF2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fld id="{CAEA569E-0D70-410E-BFA4-F68D08FED2D0}" type="datetime1">
              <a:rPr lang="en-US" smtClean="0"/>
              <a:t>6/12/2022</a:t>
            </a:fld>
            <a:endParaRPr lang="da-DK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4E1D9E6-FB45-444F-B158-BBA6EFEDE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5288336-1F7E-43EA-8098-D092112B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1DCB755-595C-4BEA-9015-880A855A089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08042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 livsbå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2B1373E-2DC2-400B-920B-671AF5171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775032">
            <a:off x="-716012" y="-1568894"/>
            <a:ext cx="13624023" cy="9995788"/>
          </a:xfrm>
          <a:custGeom>
            <a:avLst/>
            <a:gdLst>
              <a:gd name="connsiteX0" fmla="*/ 13624023 w 13624023"/>
              <a:gd name="connsiteY0" fmla="*/ 6584004 h 9995788"/>
              <a:gd name="connsiteX1" fmla="*/ 1919129 w 13624023"/>
              <a:gd name="connsiteY1" fmla="*/ 9995788 h 9995788"/>
              <a:gd name="connsiteX2" fmla="*/ 0 w 13624023"/>
              <a:gd name="connsiteY2" fmla="*/ 3411784 h 9995788"/>
              <a:gd name="connsiteX3" fmla="*/ 11704894 w 13624023"/>
              <a:gd name="connsiteY3" fmla="*/ 0 h 9995788"/>
              <a:gd name="connsiteX4" fmla="*/ 12856372 w 13624023"/>
              <a:gd name="connsiteY4" fmla="*/ 3950402 h 999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4023" h="9995788">
                <a:moveTo>
                  <a:pt x="13624023" y="6584004"/>
                </a:moveTo>
                <a:lnTo>
                  <a:pt x="1919129" y="9995788"/>
                </a:lnTo>
                <a:lnTo>
                  <a:pt x="0" y="3411784"/>
                </a:lnTo>
                <a:lnTo>
                  <a:pt x="11704894" y="0"/>
                </a:lnTo>
                <a:lnTo>
                  <a:pt x="12856372" y="395040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ED8315-1228-409C-BE3D-CAD21C613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123200"/>
            <a:ext cx="7200000" cy="2386800"/>
          </a:xfrm>
        </p:spPr>
        <p:txBody>
          <a:bodyPr anchor="b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9F164C6-A283-4095-B7E8-F4A33F3F94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3603600"/>
            <a:ext cx="7200000" cy="1656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tilføje undertitel, dato og mødested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5C1345B-921E-493A-B4D7-B12DB51F6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/>
          <a:p>
            <a:fld id="{CAEA569E-0D70-410E-BFA4-F68D08FED2D0}" type="datetime1">
              <a:rPr lang="en-US" smtClean="0"/>
              <a:t>6/12/2022</a:t>
            </a:fld>
            <a:endParaRPr lang="da-DK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5C2E648-D340-40D7-BD22-640AA20D6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2992462-A256-4AB1-8335-82604FC3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1DCB755-595C-4BEA-9015-880A855A089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7222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2B1373E-2DC2-400B-920B-671AF5171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775032">
            <a:off x="-716012" y="-1568894"/>
            <a:ext cx="13624023" cy="9995788"/>
          </a:xfrm>
          <a:custGeom>
            <a:avLst/>
            <a:gdLst>
              <a:gd name="connsiteX0" fmla="*/ 13624023 w 13624023"/>
              <a:gd name="connsiteY0" fmla="*/ 6584004 h 9995788"/>
              <a:gd name="connsiteX1" fmla="*/ 1919129 w 13624023"/>
              <a:gd name="connsiteY1" fmla="*/ 9995788 h 9995788"/>
              <a:gd name="connsiteX2" fmla="*/ 0 w 13624023"/>
              <a:gd name="connsiteY2" fmla="*/ 3411784 h 9995788"/>
              <a:gd name="connsiteX3" fmla="*/ 11704894 w 13624023"/>
              <a:gd name="connsiteY3" fmla="*/ 0 h 9995788"/>
              <a:gd name="connsiteX4" fmla="*/ 12856372 w 13624023"/>
              <a:gd name="connsiteY4" fmla="*/ 3950402 h 999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4023" h="9995788">
                <a:moveTo>
                  <a:pt x="13624023" y="6584004"/>
                </a:moveTo>
                <a:lnTo>
                  <a:pt x="1919129" y="9995788"/>
                </a:lnTo>
                <a:lnTo>
                  <a:pt x="0" y="3411784"/>
                </a:lnTo>
                <a:lnTo>
                  <a:pt x="11704894" y="0"/>
                </a:lnTo>
                <a:lnTo>
                  <a:pt x="12856372" y="3950402"/>
                </a:lnTo>
                <a:close/>
              </a:path>
            </a:pathLst>
          </a:cu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7AD33B1-E409-40E3-87B7-BC28FED00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F53E-B873-45E8-985E-14FD7580108A}" type="datetime1">
              <a:rPr lang="en-US" smtClean="0"/>
              <a:t>6/12/2022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938E236-808A-4C73-A3FA-C4FA17A4D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835DC3-191A-49CA-B274-9E70F7E28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572CCD1-DC1C-4031-9120-5F1881890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program overskrift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6B9CA1A-AE4F-4163-9154-A372229DF0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798638"/>
            <a:ext cx="11114088" cy="4519612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​"/>
              <a:defRPr sz="2000"/>
            </a:lvl1pPr>
            <a:lvl2pPr marL="0" indent="0">
              <a:buFont typeface="Arial" panose="020B0604020202020204" pitchFamily="34" charset="0"/>
              <a:buChar char="​"/>
              <a:defRPr sz="2000" b="1">
                <a:solidFill>
                  <a:schemeClr val="accent2"/>
                </a:solidFill>
              </a:defRPr>
            </a:lvl2pPr>
            <a:lvl3pPr marL="0" indent="0">
              <a:buFont typeface="Arial" panose="020B0604020202020204" pitchFamily="34" charset="0"/>
              <a:buChar char="​"/>
              <a:defRPr sz="2000"/>
            </a:lvl3pPr>
            <a:lvl4pPr>
              <a:defRPr sz="2000">
                <a:latin typeface="+mn-lt"/>
              </a:defRPr>
            </a:lvl4pPr>
            <a:lvl5pPr>
              <a:defRPr sz="2000"/>
            </a:lvl5pPr>
            <a:lvl6pPr marL="0" indent="0">
              <a:buFont typeface="Arial" panose="020B0604020202020204" pitchFamily="34" charset="0"/>
              <a:buChar char="​"/>
              <a:defRPr sz="2000" b="1">
                <a:solidFill>
                  <a:schemeClr val="accent2"/>
                </a:solidFill>
                <a:latin typeface="+mn-lt"/>
              </a:defRPr>
            </a:lvl6pPr>
            <a:lvl7pPr marL="0" indent="0">
              <a:buFont typeface="Arial" panose="020B0604020202020204" pitchFamily="34" charset="0"/>
              <a:buChar char="​"/>
              <a:defRPr sz="2000" b="0">
                <a:solidFill>
                  <a:schemeClr val="tx1"/>
                </a:solidFill>
                <a:latin typeface="+mn-lt"/>
              </a:defRPr>
            </a:lvl7pPr>
            <a:lvl8pPr marL="0" indent="0">
              <a:buFont typeface="Arial" panose="020B0604020202020204" pitchFamily="34" charset="0"/>
              <a:buChar char="​"/>
              <a:defRPr sz="2000" b="1">
                <a:solidFill>
                  <a:schemeClr val="accent1"/>
                </a:solidFill>
                <a:latin typeface="+mn-lt"/>
              </a:defRPr>
            </a:lvl8pPr>
            <a:lvl9pPr marL="0" indent="0">
              <a:buFont typeface="Arial" panose="020B0604020202020204" pitchFamily="34" charset="0"/>
              <a:buChar char="​"/>
              <a:defRPr sz="2000">
                <a:latin typeface="+mn-lt"/>
              </a:defRPr>
            </a:lvl9pPr>
          </a:lstStyle>
          <a:p>
            <a:pPr lvl="0"/>
            <a:r>
              <a:rPr lang="da-DK" dirty="0"/>
              <a:t>Klik for at tilføje punkt (Enter+TAB for næste tekst Niveau, SHIFT+TAB for at gå tilbage I niveauer)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 err="1"/>
              <a:t>Fourth</a:t>
            </a:r>
            <a:r>
              <a:rPr lang="da-DK" dirty="0"/>
              <a:t> level</a:t>
            </a:r>
          </a:p>
          <a:p>
            <a:pPr lvl="4"/>
            <a:r>
              <a:rPr lang="da-DK" dirty="0"/>
              <a:t>Fifth level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62071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A6988-17D0-4346-8C1E-6D716C18B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A235E8-1403-43E2-A556-9D125C42D71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9750" y="1800225"/>
            <a:ext cx="11112500" cy="43227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 err="1"/>
              <a:t>Fourth</a:t>
            </a:r>
            <a:r>
              <a:rPr lang="da-DK" dirty="0"/>
              <a:t> level</a:t>
            </a:r>
          </a:p>
          <a:p>
            <a:pPr lvl="4"/>
            <a:r>
              <a:rPr lang="da-DK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7DA7A-AA15-49DA-B313-1616910C0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CAF0C-7A07-420C-8BC6-FDCFA470A1EC}" type="datetime1">
              <a:rPr lang="en-US" smtClean="0"/>
              <a:t>6/12/2022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C5DE7-3E09-4BD2-BAC8-559E1E36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955E4-3C3A-4150-9EE4-FCCF9B774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24136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sobjekt med livsbå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A751DF-3E58-4DE4-885F-64C89882B7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775032">
            <a:off x="-716012" y="-1568894"/>
            <a:ext cx="13624023" cy="9995788"/>
          </a:xfrm>
          <a:custGeom>
            <a:avLst/>
            <a:gdLst>
              <a:gd name="connsiteX0" fmla="*/ 13624023 w 13624023"/>
              <a:gd name="connsiteY0" fmla="*/ 6584004 h 9995788"/>
              <a:gd name="connsiteX1" fmla="*/ 1919129 w 13624023"/>
              <a:gd name="connsiteY1" fmla="*/ 9995788 h 9995788"/>
              <a:gd name="connsiteX2" fmla="*/ 0 w 13624023"/>
              <a:gd name="connsiteY2" fmla="*/ 3411784 h 9995788"/>
              <a:gd name="connsiteX3" fmla="*/ 11704894 w 13624023"/>
              <a:gd name="connsiteY3" fmla="*/ 0 h 9995788"/>
              <a:gd name="connsiteX4" fmla="*/ 12856372 w 13624023"/>
              <a:gd name="connsiteY4" fmla="*/ 3950402 h 999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4023" h="9995788">
                <a:moveTo>
                  <a:pt x="13624023" y="6584004"/>
                </a:moveTo>
                <a:lnTo>
                  <a:pt x="1919129" y="9995788"/>
                </a:lnTo>
                <a:lnTo>
                  <a:pt x="0" y="3411784"/>
                </a:lnTo>
                <a:lnTo>
                  <a:pt x="11704894" y="0"/>
                </a:lnTo>
                <a:lnTo>
                  <a:pt x="12856372" y="395040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EA6988-17D0-4346-8C1E-6D716C18B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A235E8-1403-43E2-A556-9D125C42D71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9750" y="1800225"/>
            <a:ext cx="11112500" cy="43227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 err="1"/>
              <a:t>Fourth</a:t>
            </a:r>
            <a:r>
              <a:rPr lang="da-DK" dirty="0"/>
              <a:t> level</a:t>
            </a:r>
          </a:p>
          <a:p>
            <a:pPr lvl="4"/>
            <a:r>
              <a:rPr lang="da-DK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7DA7A-AA15-49DA-B313-1616910C0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259BE-35D5-4D6C-AB0F-105713034D32}" type="datetime1">
              <a:rPr lang="en-US" smtClean="0"/>
              <a:t>6/12/2022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C5DE7-3E09-4BD2-BAC8-559E1E36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955E4-3C3A-4150-9EE4-FCCF9B774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39679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F3C89-BD5B-4C85-8A9B-1ADCC7E447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AD49-A1ED-483F-8B81-256EF153457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40000" y="1800000"/>
            <a:ext cx="5374800" cy="4323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 err="1"/>
              <a:t>Fourth</a:t>
            </a:r>
            <a:r>
              <a:rPr lang="da-DK" dirty="0"/>
              <a:t> level</a:t>
            </a:r>
          </a:p>
          <a:p>
            <a:pPr lvl="4"/>
            <a:r>
              <a:rPr lang="da-DK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839C9-78C9-4441-922D-72C547F2AF5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4800" y="1800000"/>
            <a:ext cx="5374800" cy="4323600"/>
          </a:xfrm>
        </p:spPr>
        <p:txBody>
          <a:bodyPr/>
          <a:lstStyle/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 err="1"/>
              <a:t>Fourth</a:t>
            </a:r>
            <a:r>
              <a:rPr lang="da-DK" dirty="0"/>
              <a:t> level</a:t>
            </a:r>
          </a:p>
          <a:p>
            <a:pPr lvl="4"/>
            <a:r>
              <a:rPr lang="da-DK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765E5F-026E-4C48-9C0C-E69161D21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0F4B-1054-491B-A30A-DD041E43ACD0}" type="datetime1">
              <a:rPr lang="en-US" smtClean="0"/>
              <a:t>6/12/2022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4DE54-61E7-45D5-8198-0292935C8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9C09E-B3B1-44CF-9C10-37F4B834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21158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">
            <a:extLst>
              <a:ext uri="{FF2B5EF4-FFF2-40B4-BE49-F238E27FC236}">
                <a16:creationId xmlns:a16="http://schemas.microsoft.com/office/drawing/2014/main" id="{E5E730B3-F47A-4C5A-B27C-577505516ADE}"/>
              </a:ext>
            </a:extLst>
          </p:cNvPr>
          <p:cNvSpPr/>
          <p:nvPr userDrawn="1"/>
        </p:nvSpPr>
        <p:spPr bwMode="ltGray">
          <a:xfrm>
            <a:off x="0" y="0"/>
            <a:ext cx="1219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4CBCF76-0617-4704-A3C7-FD709D7162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7635" y="6300596"/>
            <a:ext cx="1423055" cy="366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AADE6A-549D-4615-B401-274A0F94B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2235600"/>
            <a:ext cx="11109600" cy="2386800"/>
          </a:xfrm>
        </p:spPr>
        <p:txBody>
          <a:bodyPr anchor="ctr" anchorCtr="0"/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pause </a:t>
            </a:r>
            <a:br>
              <a:rPr lang="da-DK" dirty="0"/>
            </a:br>
            <a:r>
              <a:rPr lang="da-DK" dirty="0"/>
              <a:t>eller skilleside tekst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A7A8D-E8CF-47C6-BF3E-176E7EC74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F66BB-DFC2-44BF-BECE-216A067F88A4}" type="datetime1">
              <a:rPr lang="en-US" smtClean="0"/>
              <a:t>6/12/2022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0E6FC0-20C8-46D8-9511-F176BBE9D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FBACB-D88F-4CDF-B3CB-1967030F0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33808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68D209-CA4A-4BD2-9137-7480D11D3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13200" cy="115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0FF54-893A-4E5B-8DDC-88A52FFC4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800000"/>
            <a:ext cx="11113200" cy="4323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33AA0-8874-454F-B50C-F72A515A6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CC6E464B-3592-43AC-943C-B1AB03304629}" type="datetime1">
              <a:rPr lang="en-US" smtClean="0"/>
              <a:t>6/12/2022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D7698-AFF1-4C32-9254-539F9EF9E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6400" y="6490800"/>
            <a:ext cx="51624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C229F-F134-4EFB-B89E-085F79F9D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8800" y="6490800"/>
            <a:ext cx="5544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1DCB755-595C-4BEA-9015-880A855A0895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364D3A-C782-4391-A11E-3715645D7C5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6303780"/>
            <a:ext cx="141745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8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3" r:id="rId5"/>
    <p:sldLayoutId id="2147483660" r:id="rId6"/>
    <p:sldLayoutId id="2147483664" r:id="rId7"/>
    <p:sldLayoutId id="2147483652" r:id="rId8"/>
    <p:sldLayoutId id="2147483665" r:id="rId9"/>
    <p:sldLayoutId id="2147483654" r:id="rId10"/>
    <p:sldLayoutId id="2147483655" r:id="rId11"/>
    <p:sldLayoutId id="2147483666" r:id="rId12"/>
    <p:sldLayoutId id="2147483667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000" b="1" kern="1200">
          <a:solidFill>
            <a:schemeClr val="accent2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200" b="1" kern="1200">
          <a:solidFill>
            <a:schemeClr val="accent2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​"/>
        <a:defRPr sz="6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8" userDrawn="1">
          <p15:clr>
            <a:srgbClr val="F26B43"/>
          </p15:clr>
        </p15:guide>
        <p15:guide id="2" pos="7342" userDrawn="1">
          <p15:clr>
            <a:srgbClr val="F26B43"/>
          </p15:clr>
        </p15:guide>
        <p15:guide id="3" orient="horz" pos="1067" userDrawn="1">
          <p15:clr>
            <a:srgbClr val="F26B43"/>
          </p15:clr>
        </p15:guide>
        <p15:guide id="4" orient="horz" pos="1133" userDrawn="1">
          <p15:clr>
            <a:srgbClr val="F26B43"/>
          </p15:clr>
        </p15:guide>
        <p15:guide id="5" orient="horz" pos="339" userDrawn="1">
          <p15:clr>
            <a:srgbClr val="F26B43"/>
          </p15:clr>
        </p15:guide>
        <p15:guide id="6" orient="horz" pos="39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F04FB7-39C4-49BE-9B3F-A2AD913B9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999" y="1123200"/>
            <a:ext cx="8142183" cy="2386800"/>
          </a:xfrm>
        </p:spPr>
        <p:txBody>
          <a:bodyPr/>
          <a:lstStyle/>
          <a:p>
            <a:r>
              <a:rPr lang="da-DK" sz="5400" dirty="0"/>
              <a:t>Klimarådsmøde II</a:t>
            </a:r>
            <a:br>
              <a:rPr lang="da-DK" sz="5400" dirty="0"/>
            </a:br>
            <a:r>
              <a:rPr lang="da-DK" sz="3600" dirty="0"/>
              <a:t>Green Steps og DK2020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F3E0F98-5D24-47AA-801E-EBEACB96B4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13. juni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76C6A-4208-4DC3-A9E5-C35FC297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DA4CF-209B-4296-8F4D-6600FD8E7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40041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F04FB7-39C4-49BE-9B3F-A2AD913B9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999" y="1123200"/>
            <a:ext cx="9615678" cy="2386800"/>
          </a:xfrm>
        </p:spPr>
        <p:txBody>
          <a:bodyPr/>
          <a:lstStyle/>
          <a:p>
            <a:r>
              <a:rPr lang="da-DK" sz="4000" dirty="0"/>
              <a:t>Status på DK2020 klimahandleplanen</a:t>
            </a:r>
            <a:r>
              <a:rPr lang="da-DK" sz="4400" dirty="0"/>
              <a:t/>
            </a:r>
            <a:br>
              <a:rPr lang="da-DK" sz="4400" dirty="0"/>
            </a:br>
            <a:r>
              <a:rPr lang="da-DK" sz="4400" dirty="0"/>
              <a:t>v/Henrik Boesen</a:t>
            </a:r>
            <a:endParaRPr lang="da-DK" sz="2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F3E0F98-5D24-47AA-801E-EBEACB96B4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13. juni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76C6A-4208-4DC3-A9E5-C35FC297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DA4CF-209B-4296-8F4D-6600FD8E7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83643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Kommunalbestyrelsens klimavisionsmål 2030</a:t>
            </a:r>
            <a:br>
              <a:rPr lang="da-DK" dirty="0"/>
            </a:br>
            <a:r>
              <a:rPr lang="da-DK" dirty="0"/>
              <a:t>- Green Steps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b="1" dirty="0"/>
              <a:t>Klimavisionsmål 2030 (baseline 1990): </a:t>
            </a:r>
            <a:r>
              <a:rPr lang="da-DK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da-DK" b="1" dirty="0">
                <a:solidFill>
                  <a:schemeClr val="tx2">
                    <a:lumMod val="75000"/>
                  </a:schemeClr>
                </a:solidFill>
              </a:rPr>
            </a:br>
            <a:endParaRPr lang="da-DK" b="1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da-DK" dirty="0"/>
              <a:t>2030 - CO</a:t>
            </a:r>
            <a:r>
              <a:rPr lang="da-DK" sz="1600" dirty="0"/>
              <a:t>2</a:t>
            </a:r>
            <a:r>
              <a:rPr lang="da-DK" dirty="0"/>
              <a:t> neutral kommunal virksomhed</a:t>
            </a:r>
          </a:p>
          <a:p>
            <a:pPr marL="457200" indent="-457200">
              <a:buAutoNum type="arabicPeriod"/>
            </a:pPr>
            <a:endParaRPr lang="da-DK" dirty="0"/>
          </a:p>
          <a:p>
            <a:pPr marL="457200" indent="-457200">
              <a:buAutoNum type="arabicPeriod"/>
            </a:pPr>
            <a:r>
              <a:rPr lang="da-DK" dirty="0"/>
              <a:t>2030 - CO</a:t>
            </a:r>
            <a:r>
              <a:rPr lang="da-DK" sz="1600" dirty="0"/>
              <a:t>2</a:t>
            </a:r>
            <a:r>
              <a:rPr lang="da-DK" dirty="0"/>
              <a:t> reduktion på mindst 70% i forhold til 1990 for kommunen som geografisk område</a:t>
            </a:r>
          </a:p>
          <a:p>
            <a:pPr marL="342900" indent="-342900">
              <a:buFontTx/>
              <a:buChar char="-"/>
            </a:pPr>
            <a:endParaRPr lang="da-DK" dirty="0"/>
          </a:p>
          <a:p>
            <a:r>
              <a:rPr lang="da-DK" b="1" dirty="0"/>
              <a:t>DK 2020-handleplan: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2030 - CO</a:t>
            </a:r>
            <a:r>
              <a:rPr lang="da-DK" baseline="-25000" dirty="0"/>
              <a:t>2</a:t>
            </a:r>
            <a:r>
              <a:rPr lang="da-DK" dirty="0"/>
              <a:t>e reduktion på mindst 70% for kommunen som geografisk område</a:t>
            </a:r>
            <a:br>
              <a:rPr lang="da-DK" dirty="0"/>
            </a:b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2050 - CO</a:t>
            </a:r>
            <a:r>
              <a:rPr lang="da-DK" baseline="-25000" dirty="0"/>
              <a:t>2</a:t>
            </a:r>
            <a:r>
              <a:rPr lang="da-DK" dirty="0"/>
              <a:t>e-neutral kommune som geografisk område</a:t>
            </a:r>
            <a:br>
              <a:rPr lang="da-DK" dirty="0"/>
            </a:b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Tilpasset klimaændringerne</a:t>
            </a:r>
          </a:p>
          <a:p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767" y="1054236"/>
            <a:ext cx="891598" cy="57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11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pPr/>
              <a:t>12</a:t>
            </a:fld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651" y="1692000"/>
            <a:ext cx="9077498" cy="4558228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473242" y="2358189"/>
            <a:ext cx="1275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Baseline*):</a:t>
            </a:r>
          </a:p>
          <a:p>
            <a:r>
              <a:rPr lang="da-DK" sz="1600" dirty="0"/>
              <a:t>409.627 t</a:t>
            </a:r>
          </a:p>
        </p:txBody>
      </p:sp>
      <p:pic>
        <p:nvPicPr>
          <p:cNvPr id="10" name="Picture 11" descr="Icon&#10;&#10;Description automatically generated">
            <a:extLst>
              <a:ext uri="{FF2B5EF4-FFF2-40B4-BE49-F238E27FC236}">
                <a16:creationId xmlns:a16="http://schemas.microsoft.com/office/drawing/2014/main" id="{8F431D79-59AE-4D8C-AB5E-744E0E897D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793" y="540000"/>
            <a:ext cx="393457" cy="775783"/>
          </a:xfrm>
          <a:prstGeom prst="rect">
            <a:avLst/>
          </a:prstGeom>
        </p:spPr>
      </p:pic>
      <p:cxnSp>
        <p:nvCxnSpPr>
          <p:cNvPr id="12" name="Lige forbindelse 11"/>
          <p:cNvCxnSpPr/>
          <p:nvPr/>
        </p:nvCxnSpPr>
        <p:spPr>
          <a:xfrm>
            <a:off x="7122695" y="3971114"/>
            <a:ext cx="3104147" cy="231918"/>
          </a:xfrm>
          <a:prstGeom prst="line">
            <a:avLst/>
          </a:prstGeom>
          <a:ln w="412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felt 13"/>
          <p:cNvSpPr txBox="1"/>
          <p:nvPr/>
        </p:nvSpPr>
        <p:spPr>
          <a:xfrm rot="216798">
            <a:off x="8970682" y="3817226"/>
            <a:ext cx="1163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>
                <a:solidFill>
                  <a:srgbClr val="FF0000"/>
                </a:solidFill>
              </a:rPr>
              <a:t>TENDENS</a:t>
            </a:r>
          </a:p>
        </p:txBody>
      </p:sp>
      <p:sp>
        <p:nvSpPr>
          <p:cNvPr id="15" name="Tekstfelt 14"/>
          <p:cNvSpPr txBox="1"/>
          <p:nvPr/>
        </p:nvSpPr>
        <p:spPr>
          <a:xfrm rot="874464">
            <a:off x="8930106" y="4344414"/>
            <a:ext cx="1163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>
                <a:solidFill>
                  <a:srgbClr val="0070C0"/>
                </a:solidFill>
              </a:rPr>
              <a:t>MÅL</a:t>
            </a:r>
          </a:p>
        </p:txBody>
      </p:sp>
      <p:sp>
        <p:nvSpPr>
          <p:cNvPr id="16" name="Højre klammeparentes 15"/>
          <p:cNvSpPr/>
          <p:nvPr/>
        </p:nvSpPr>
        <p:spPr>
          <a:xfrm>
            <a:off x="10292469" y="4161347"/>
            <a:ext cx="182680" cy="72238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Tekstfelt 17"/>
          <p:cNvSpPr txBox="1"/>
          <p:nvPr/>
        </p:nvSpPr>
        <p:spPr>
          <a:xfrm>
            <a:off x="10489198" y="5102488"/>
            <a:ext cx="1455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Mål 2030 ***)</a:t>
            </a:r>
          </a:p>
          <a:p>
            <a:r>
              <a:rPr lang="da-DK" sz="1600" dirty="0"/>
              <a:t>122.888 t</a:t>
            </a:r>
          </a:p>
        </p:txBody>
      </p:sp>
      <p:sp>
        <p:nvSpPr>
          <p:cNvPr id="20" name="Tekstfelt 19"/>
          <p:cNvSpPr txBox="1"/>
          <p:nvPr/>
        </p:nvSpPr>
        <p:spPr>
          <a:xfrm>
            <a:off x="7511716" y="3145767"/>
            <a:ext cx="164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Status 2019**):</a:t>
            </a:r>
          </a:p>
          <a:p>
            <a:r>
              <a:rPr lang="da-DK" sz="1600" dirty="0"/>
              <a:t>276.871 t</a:t>
            </a:r>
          </a:p>
        </p:txBody>
      </p:sp>
      <p:sp>
        <p:nvSpPr>
          <p:cNvPr id="21" name="Højre klammeparentes 20"/>
          <p:cNvSpPr/>
          <p:nvPr/>
        </p:nvSpPr>
        <p:spPr>
          <a:xfrm rot="5400000">
            <a:off x="8973521" y="4690708"/>
            <a:ext cx="228968" cy="2408928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Tekstfelt 21"/>
          <p:cNvSpPr txBox="1"/>
          <p:nvPr/>
        </p:nvSpPr>
        <p:spPr>
          <a:xfrm>
            <a:off x="7700902" y="6125554"/>
            <a:ext cx="2977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Reduktionskrav: 153.983 t</a:t>
            </a:r>
          </a:p>
        </p:txBody>
      </p:sp>
      <p:sp>
        <p:nvSpPr>
          <p:cNvPr id="23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Brændende platform</a:t>
            </a:r>
            <a:br>
              <a:rPr lang="da-DK" dirty="0"/>
            </a:br>
            <a:r>
              <a:rPr lang="da-DK" sz="2000" dirty="0"/>
              <a:t>Klimavisionsmål: Reduktion på 70% CO2 i 2030</a:t>
            </a:r>
          </a:p>
        </p:txBody>
      </p:sp>
      <p:sp>
        <p:nvSpPr>
          <p:cNvPr id="4" name="Tekstfelt 3"/>
          <p:cNvSpPr txBox="1"/>
          <p:nvPr/>
        </p:nvSpPr>
        <p:spPr>
          <a:xfrm>
            <a:off x="2538480" y="4087073"/>
            <a:ext cx="339792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*) Baseline, </a:t>
            </a:r>
            <a:r>
              <a:rPr lang="da-DK" sz="1200" dirty="0" err="1"/>
              <a:t>Byregion</a:t>
            </a:r>
            <a:r>
              <a:rPr lang="da-DK" sz="1200" dirty="0"/>
              <a:t> Fyn</a:t>
            </a:r>
          </a:p>
          <a:p>
            <a:r>
              <a:rPr lang="da-DK" sz="1200" dirty="0"/>
              <a:t>**) sparenergi.dk</a:t>
            </a:r>
          </a:p>
          <a:p>
            <a:r>
              <a:rPr lang="da-DK" sz="1200" dirty="0"/>
              <a:t>***) Forskel mellem baseline og sparenergi.dk</a:t>
            </a:r>
          </a:p>
          <a:p>
            <a:endParaRPr lang="da-DK" sz="1100" dirty="0"/>
          </a:p>
          <a:p>
            <a:endParaRPr lang="da-DK" sz="1100" dirty="0"/>
          </a:p>
        </p:txBody>
      </p:sp>
    </p:spTree>
    <p:extLst>
      <p:ext uri="{BB962C8B-B14F-4D97-AF65-F5344CB8AC3E}">
        <p14:creationId xmlns:p14="http://schemas.microsoft.com/office/powerpoint/2010/main" val="3976858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pPr/>
              <a:t>13</a:t>
            </a:fld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prioriterer vi?</a:t>
            </a:r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/>
          </p:nvPr>
        </p:nvGraphicFramePr>
        <p:xfrm>
          <a:off x="7178843" y="1018673"/>
          <a:ext cx="3858126" cy="5634844"/>
        </p:xfrm>
        <a:graphic>
          <a:graphicData uri="http://schemas.openxmlformats.org/drawingml/2006/table">
            <a:tbl>
              <a:tblPr/>
              <a:tblGrid>
                <a:gridCol w="2205348">
                  <a:extLst>
                    <a:ext uri="{9D8B030D-6E8A-4147-A177-3AD203B41FA5}">
                      <a16:colId xmlns:a16="http://schemas.microsoft.com/office/drawing/2014/main" val="1898696147"/>
                    </a:ext>
                  </a:extLst>
                </a:gridCol>
                <a:gridCol w="626292">
                  <a:extLst>
                    <a:ext uri="{9D8B030D-6E8A-4147-A177-3AD203B41FA5}">
                      <a16:colId xmlns:a16="http://schemas.microsoft.com/office/drawing/2014/main" val="3191096400"/>
                    </a:ext>
                  </a:extLst>
                </a:gridCol>
                <a:gridCol w="1026486">
                  <a:extLst>
                    <a:ext uri="{9D8B030D-6E8A-4147-A177-3AD203B41FA5}">
                      <a16:colId xmlns:a16="http://schemas.microsoft.com/office/drawing/2014/main" val="4107042086"/>
                    </a:ext>
                  </a:extLst>
                </a:gridCol>
              </a:tblGrid>
              <a:tr h="240815"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Sektor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ton CO2e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Andel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418609"/>
                  </a:ext>
                </a:extLst>
              </a:tr>
              <a:tr h="281613"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67.328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526859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Erhverv</a:t>
                      </a:r>
                    </a:p>
                  </a:txBody>
                  <a:tcPr marL="87551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a-DK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993403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Fremstillingsvirksomhed</a:t>
                      </a:r>
                    </a:p>
                  </a:txBody>
                  <a:tcPr marL="87551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a-DK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770108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Husholdninger</a:t>
                      </a:r>
                    </a:p>
                  </a:txBody>
                  <a:tcPr marL="87551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a-DK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606077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Offentlig service</a:t>
                      </a:r>
                    </a:p>
                  </a:txBody>
                  <a:tcPr marL="87551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a-DK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94057"/>
                  </a:ext>
                </a:extLst>
              </a:tr>
              <a:tr h="281613"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56.363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387022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Lufttransport inkl. udenrigsfly</a:t>
                      </a:r>
                    </a:p>
                  </a:txBody>
                  <a:tcPr marL="87551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a-DK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688493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Vejtransport</a:t>
                      </a:r>
                    </a:p>
                  </a:txBody>
                  <a:tcPr marL="87551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a-DK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426626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Jernbanetransport</a:t>
                      </a:r>
                    </a:p>
                  </a:txBody>
                  <a:tcPr marL="87551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a-DK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071801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Søtransport</a:t>
                      </a:r>
                    </a:p>
                  </a:txBody>
                  <a:tcPr marL="87551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a-DK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940062"/>
                  </a:ext>
                </a:extLst>
              </a:tr>
              <a:tr h="281613"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Kemiske processer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3.009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846788"/>
                  </a:ext>
                </a:extLst>
              </a:tr>
              <a:tr h="281613"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Landbrug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147.190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730391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Landbrugsjord</a:t>
                      </a:r>
                    </a:p>
                  </a:txBody>
                  <a:tcPr marL="87551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a-DK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3216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Dyrkning af organisk jord</a:t>
                      </a:r>
                    </a:p>
                  </a:txBody>
                  <a:tcPr marL="87551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a-DK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322433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Husdyrs fordøjelse</a:t>
                      </a:r>
                    </a:p>
                  </a:txBody>
                  <a:tcPr marL="87551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a-DK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794639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Husdyrgødning i stald og lagre</a:t>
                      </a:r>
                    </a:p>
                  </a:txBody>
                  <a:tcPr marL="87551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a-DK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309791"/>
                  </a:ext>
                </a:extLst>
              </a:tr>
              <a:tr h="197129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Øvrige</a:t>
                      </a:r>
                    </a:p>
                  </a:txBody>
                  <a:tcPr marL="87551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a-DK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606515"/>
                  </a:ext>
                </a:extLst>
              </a:tr>
              <a:tr h="281613"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Affald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2.732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530794"/>
                  </a:ext>
                </a:extLst>
              </a:tr>
              <a:tr h="281613"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Spildevand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250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116031"/>
                  </a:ext>
                </a:extLst>
              </a:tr>
              <a:tr h="281613"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Samlet  (2019)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276.872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659154"/>
                  </a:ext>
                </a:extLst>
              </a:tr>
              <a:tr h="324031">
                <a:tc gridSpan="3">
                  <a:txBody>
                    <a:bodyPr/>
                    <a:lstStyle/>
                    <a:p>
                      <a:pPr algn="l" fontAlgn="t"/>
                      <a:endParaRPr lang="da-DK" sz="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400003"/>
                  </a:ext>
                </a:extLst>
              </a:tr>
            </a:tbl>
          </a:graphicData>
        </a:graphic>
      </p:graphicFrame>
      <p:pic>
        <p:nvPicPr>
          <p:cNvPr id="9" name="Picture 11" descr="Icon&#10;&#10;Description automatically generated">
            <a:extLst>
              <a:ext uri="{FF2B5EF4-FFF2-40B4-BE49-F238E27FC236}">
                <a16:creationId xmlns:a16="http://schemas.microsoft.com/office/drawing/2014/main" id="{8F431D79-59AE-4D8C-AB5E-744E0E897D5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793" y="540000"/>
            <a:ext cx="393457" cy="775783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7024255" y="1506682"/>
            <a:ext cx="758536" cy="290945"/>
          </a:xfrm>
          <a:prstGeom prst="ellipse">
            <a:avLst/>
          </a:prstGeom>
          <a:solidFill>
            <a:schemeClr val="bg1">
              <a:alpha val="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Ellipse 9"/>
          <p:cNvSpPr/>
          <p:nvPr/>
        </p:nvSpPr>
        <p:spPr>
          <a:xfrm>
            <a:off x="7024255" y="2658682"/>
            <a:ext cx="1049481" cy="290945"/>
          </a:xfrm>
          <a:prstGeom prst="ellipse">
            <a:avLst/>
          </a:prstGeom>
          <a:solidFill>
            <a:schemeClr val="bg1">
              <a:alpha val="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Ellipse 10"/>
          <p:cNvSpPr/>
          <p:nvPr/>
        </p:nvSpPr>
        <p:spPr>
          <a:xfrm>
            <a:off x="7024254" y="4120337"/>
            <a:ext cx="1049481" cy="290945"/>
          </a:xfrm>
          <a:prstGeom prst="ellipse">
            <a:avLst/>
          </a:prstGeom>
          <a:solidFill>
            <a:schemeClr val="bg1">
              <a:alpha val="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Ellipse 11"/>
          <p:cNvSpPr/>
          <p:nvPr/>
        </p:nvSpPr>
        <p:spPr>
          <a:xfrm>
            <a:off x="7179358" y="4392586"/>
            <a:ext cx="956723" cy="252175"/>
          </a:xfrm>
          <a:prstGeom prst="ellipse">
            <a:avLst/>
          </a:prstGeom>
          <a:solidFill>
            <a:schemeClr val="bg1">
              <a:alpha val="0"/>
            </a:schemeClr>
          </a:solidFill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7158576" y="4613576"/>
            <a:ext cx="1424315" cy="252175"/>
          </a:xfrm>
          <a:prstGeom prst="ellipse">
            <a:avLst/>
          </a:prstGeom>
          <a:solidFill>
            <a:schemeClr val="bg1">
              <a:alpha val="0"/>
            </a:schemeClr>
          </a:solidFill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Ellipse 14"/>
          <p:cNvSpPr/>
          <p:nvPr/>
        </p:nvSpPr>
        <p:spPr>
          <a:xfrm>
            <a:off x="7159337" y="3151921"/>
            <a:ext cx="1049481" cy="252175"/>
          </a:xfrm>
          <a:prstGeom prst="ellipse">
            <a:avLst/>
          </a:prstGeom>
          <a:solidFill>
            <a:schemeClr val="bg1">
              <a:alpha val="0"/>
            </a:schemeClr>
          </a:solidFill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Ellipse 15"/>
          <p:cNvSpPr/>
          <p:nvPr/>
        </p:nvSpPr>
        <p:spPr>
          <a:xfrm>
            <a:off x="7179359" y="1797628"/>
            <a:ext cx="727610" cy="220990"/>
          </a:xfrm>
          <a:prstGeom prst="ellipse">
            <a:avLst/>
          </a:prstGeom>
          <a:solidFill>
            <a:schemeClr val="bg1">
              <a:alpha val="0"/>
            </a:schemeClr>
          </a:solidFill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Ellipse 16"/>
          <p:cNvSpPr/>
          <p:nvPr/>
        </p:nvSpPr>
        <p:spPr>
          <a:xfrm>
            <a:off x="7159336" y="1993186"/>
            <a:ext cx="1301517" cy="246422"/>
          </a:xfrm>
          <a:prstGeom prst="ellipse">
            <a:avLst/>
          </a:prstGeom>
          <a:solidFill>
            <a:schemeClr val="bg1">
              <a:alpha val="0"/>
            </a:schemeClr>
          </a:solidFill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Ellipse 17"/>
          <p:cNvSpPr/>
          <p:nvPr/>
        </p:nvSpPr>
        <p:spPr>
          <a:xfrm>
            <a:off x="7159336" y="2208853"/>
            <a:ext cx="1301517" cy="246422"/>
          </a:xfrm>
          <a:prstGeom prst="ellipse">
            <a:avLst/>
          </a:prstGeom>
          <a:solidFill>
            <a:schemeClr val="bg1">
              <a:alpha val="0"/>
            </a:schemeClr>
          </a:solidFill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Ellipse 18"/>
          <p:cNvSpPr/>
          <p:nvPr/>
        </p:nvSpPr>
        <p:spPr>
          <a:xfrm>
            <a:off x="7179128" y="2399347"/>
            <a:ext cx="1301517" cy="246422"/>
          </a:xfrm>
          <a:prstGeom prst="ellipse">
            <a:avLst/>
          </a:prstGeom>
          <a:solidFill>
            <a:schemeClr val="bg1">
              <a:alpha val="0"/>
            </a:schemeClr>
          </a:solidFill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Ellipse 19"/>
          <p:cNvSpPr/>
          <p:nvPr/>
        </p:nvSpPr>
        <p:spPr>
          <a:xfrm>
            <a:off x="6660574" y="243151"/>
            <a:ext cx="758536" cy="290945"/>
          </a:xfrm>
          <a:prstGeom prst="ellipse">
            <a:avLst/>
          </a:prstGeom>
          <a:solidFill>
            <a:schemeClr val="bg1">
              <a:alpha val="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Ellipse 20"/>
          <p:cNvSpPr/>
          <p:nvPr/>
        </p:nvSpPr>
        <p:spPr>
          <a:xfrm>
            <a:off x="6686171" y="557028"/>
            <a:ext cx="727610" cy="220990"/>
          </a:xfrm>
          <a:prstGeom prst="ellipse">
            <a:avLst/>
          </a:prstGeom>
          <a:solidFill>
            <a:schemeClr val="bg1">
              <a:alpha val="0"/>
            </a:schemeClr>
          </a:solidFill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Tekstfelt 21"/>
          <p:cNvSpPr txBox="1"/>
          <p:nvPr/>
        </p:nvSpPr>
        <p:spPr>
          <a:xfrm>
            <a:off x="7543163" y="205478"/>
            <a:ext cx="2603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Prioriteret strategitema</a:t>
            </a:r>
          </a:p>
        </p:txBody>
      </p:sp>
      <p:sp>
        <p:nvSpPr>
          <p:cNvPr id="23" name="Tekstfelt 22"/>
          <p:cNvSpPr txBox="1"/>
          <p:nvPr/>
        </p:nvSpPr>
        <p:spPr>
          <a:xfrm>
            <a:off x="7585364" y="486329"/>
            <a:ext cx="2258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Handleplan</a:t>
            </a:r>
          </a:p>
        </p:txBody>
      </p:sp>
      <p:sp>
        <p:nvSpPr>
          <p:cNvPr id="24" name="Ellipse 23"/>
          <p:cNvSpPr/>
          <p:nvPr/>
        </p:nvSpPr>
        <p:spPr>
          <a:xfrm>
            <a:off x="7018803" y="5487778"/>
            <a:ext cx="1049481" cy="290945"/>
          </a:xfrm>
          <a:prstGeom prst="ellipse">
            <a:avLst/>
          </a:prstGeom>
          <a:solidFill>
            <a:schemeClr val="bg1">
              <a:alpha val="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Tekstfelt 24"/>
          <p:cNvSpPr txBox="1"/>
          <p:nvPr/>
        </p:nvSpPr>
        <p:spPr>
          <a:xfrm>
            <a:off x="7158575" y="6325672"/>
            <a:ext cx="3878393" cy="276999"/>
          </a:xfrm>
          <a:prstGeom prst="rect">
            <a:avLst/>
          </a:prstGeom>
          <a:noFill/>
          <a:ln w="25400">
            <a:solidFill>
              <a:schemeClr val="accent3"/>
            </a:solidFill>
            <a:prstDash val="sysDot"/>
          </a:ln>
        </p:spPr>
        <p:txBody>
          <a:bodyPr wrap="square" lIns="36000" rIns="36000" rtlCol="0">
            <a:spAutoFit/>
          </a:bodyPr>
          <a:lstStyle/>
          <a:p>
            <a:r>
              <a:rPr lang="da-DK" sz="1200" b="1" dirty="0"/>
              <a:t>Mål 2030		</a:t>
            </a:r>
            <a:r>
              <a:rPr lang="da-DK" sz="1000" b="1" dirty="0"/>
              <a:t>           122.888                        </a:t>
            </a:r>
          </a:p>
        </p:txBody>
      </p:sp>
      <p:pic>
        <p:nvPicPr>
          <p:cNvPr id="26" name="Billed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51" y="1479743"/>
            <a:ext cx="5875635" cy="384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0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pPr/>
              <a:t>14</a:t>
            </a:fld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Tiltag i DK2020 klimahandleplan</a:t>
            </a: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058002"/>
              </p:ext>
            </p:extLst>
          </p:nvPr>
        </p:nvGraphicFramePr>
        <p:xfrm>
          <a:off x="539750" y="1798638"/>
          <a:ext cx="10775949" cy="43926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0159">
                  <a:extLst>
                    <a:ext uri="{9D8B030D-6E8A-4147-A177-3AD203B41FA5}">
                      <a16:colId xmlns:a16="http://schemas.microsoft.com/office/drawing/2014/main" val="1802911098"/>
                    </a:ext>
                  </a:extLst>
                </a:gridCol>
                <a:gridCol w="1218999">
                  <a:extLst>
                    <a:ext uri="{9D8B030D-6E8A-4147-A177-3AD203B41FA5}">
                      <a16:colId xmlns:a16="http://schemas.microsoft.com/office/drawing/2014/main" val="219095441"/>
                    </a:ext>
                  </a:extLst>
                </a:gridCol>
                <a:gridCol w="5119795">
                  <a:extLst>
                    <a:ext uri="{9D8B030D-6E8A-4147-A177-3AD203B41FA5}">
                      <a16:colId xmlns:a16="http://schemas.microsoft.com/office/drawing/2014/main" val="2996631671"/>
                    </a:ext>
                  </a:extLst>
                </a:gridCol>
                <a:gridCol w="2047918">
                  <a:extLst>
                    <a:ext uri="{9D8B030D-6E8A-4147-A177-3AD203B41FA5}">
                      <a16:colId xmlns:a16="http://schemas.microsoft.com/office/drawing/2014/main" val="2798837642"/>
                    </a:ext>
                  </a:extLst>
                </a:gridCol>
                <a:gridCol w="1609078">
                  <a:extLst>
                    <a:ext uri="{9D8B030D-6E8A-4147-A177-3AD203B41FA5}">
                      <a16:colId xmlns:a16="http://schemas.microsoft.com/office/drawing/2014/main" val="4153589498"/>
                    </a:ext>
                  </a:extLst>
                </a:gridCol>
              </a:tblGrid>
              <a:tr h="270748"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Tiltags nr.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Tiltags kategori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Tiltags Navn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Tiltags effekt [tonCO2e/år]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Implementeringsfase</a:t>
                      </a:r>
                      <a:endParaRPr lang="da-DK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62567864"/>
                  </a:ext>
                </a:extLst>
              </a:tr>
              <a:tr h="270748"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u="none" strike="noStrike">
                          <a:effectLst/>
                        </a:rPr>
                        <a:t>1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Energi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Udfasning af olie og gas som opvarmninskilde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u="none" strike="noStrike">
                          <a:effectLst/>
                        </a:rPr>
                        <a:t>13.612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 dirty="0">
                          <a:effectLst/>
                        </a:rPr>
                        <a:t>2022-2030</a:t>
                      </a:r>
                      <a:endParaRPr lang="da-DK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6258297"/>
                  </a:ext>
                </a:extLst>
              </a:tr>
              <a:tr h="270748"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u="none" strike="noStrike">
                          <a:effectLst/>
                        </a:rPr>
                        <a:t>2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Energi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Fremme energibesparelser i industri og erhverv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u="none" strike="noStrike">
                          <a:effectLst/>
                        </a:rPr>
                        <a:t>9839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2025-2035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3889200"/>
                  </a:ext>
                </a:extLst>
              </a:tr>
              <a:tr h="270748"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u="none" strike="noStrike">
                          <a:effectLst/>
                        </a:rPr>
                        <a:t>3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Energi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Fremme energibesparelser i privat boligsektor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u="none" strike="noStrike">
                          <a:effectLst/>
                        </a:rPr>
                        <a:t>13515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2022-2050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6314375"/>
                  </a:ext>
                </a:extLst>
              </a:tr>
              <a:tr h="270748"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u="none" strike="noStrike">
                          <a:effectLst/>
                        </a:rPr>
                        <a:t>4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Energi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Omstilling af fjernvarmeanlæg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u="none" strike="noStrike">
                          <a:effectLst/>
                        </a:rPr>
                        <a:t>19555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2022-2030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46745624"/>
                  </a:ext>
                </a:extLst>
              </a:tr>
              <a:tr h="270748"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u="none" strike="noStrike">
                          <a:effectLst/>
                        </a:rPr>
                        <a:t>5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Energi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Energieffektiviseringer i kommunalt byggeri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u="none" strike="noStrike">
                          <a:effectLst/>
                        </a:rPr>
                        <a:t>88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2022-2030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1646311"/>
                  </a:ext>
                </a:extLst>
              </a:tr>
              <a:tr h="270748"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u="none" strike="noStrike">
                          <a:effectLst/>
                        </a:rPr>
                        <a:t>6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Landbrug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Skovrejsning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u="none" strike="noStrike">
                          <a:effectLst/>
                        </a:rPr>
                        <a:t>3000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2022-2050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6152936"/>
                  </a:ext>
                </a:extLst>
              </a:tr>
              <a:tr h="270748"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u="none" strike="noStrike">
                          <a:effectLst/>
                        </a:rPr>
                        <a:t>7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Landbrug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Fremme stald- og fodringsteknologi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u="none" strike="noStrike">
                          <a:effectLst/>
                        </a:rPr>
                        <a:t>40900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2022-2050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5478843"/>
                  </a:ext>
                </a:extLst>
              </a:tr>
              <a:tr h="270748"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u="none" strike="noStrike">
                          <a:effectLst/>
                        </a:rPr>
                        <a:t>8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Landbrug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Udtagning af kulstofholdige lavbundsjorde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u="none" strike="noStrike">
                          <a:effectLst/>
                        </a:rPr>
                        <a:t>40670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2022-2030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5700489"/>
                  </a:ext>
                </a:extLst>
              </a:tr>
              <a:tr h="262732"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u="none" strike="noStrike">
                          <a:effectLst/>
                        </a:rPr>
                        <a:t>9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Landbrug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 dirty="0">
                          <a:effectLst/>
                        </a:rPr>
                        <a:t>Dyrkning af landbrugsjord</a:t>
                      </a:r>
                      <a:endParaRPr lang="da-DK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u="none" strike="noStrike">
                          <a:effectLst/>
                        </a:rPr>
                        <a:t>6955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2022-2050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5797907"/>
                  </a:ext>
                </a:extLst>
              </a:tr>
              <a:tr h="525571"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u="none" strike="noStrike">
                          <a:effectLst/>
                        </a:rPr>
                        <a:t>10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 dirty="0">
                          <a:effectLst/>
                        </a:rPr>
                        <a:t>Transport</a:t>
                      </a:r>
                      <a:endParaRPr lang="da-DK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Elektrificering af fossildrevne personbiler inkl. Opsætning af ladestandere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u="none" strike="noStrike">
                          <a:effectLst/>
                        </a:rPr>
                        <a:t>17625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 dirty="0">
                          <a:effectLst/>
                        </a:rPr>
                        <a:t>2022-2050</a:t>
                      </a:r>
                      <a:endParaRPr lang="da-DK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05919809"/>
                  </a:ext>
                </a:extLst>
              </a:tr>
              <a:tr h="270748"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u="none" strike="noStrike">
                          <a:effectLst/>
                        </a:rPr>
                        <a:t>11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Transport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Fremme samkørsel og andre kollektive transportmuligheder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u="none" strike="noStrike">
                          <a:effectLst/>
                        </a:rPr>
                        <a:t>1352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u="none" strike="noStrike">
                          <a:effectLst/>
                        </a:rPr>
                        <a:t>2022-2025</a:t>
                      </a:r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64429"/>
                  </a:ext>
                </a:extLst>
              </a:tr>
              <a:tr h="270748"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76425569"/>
                  </a:ext>
                </a:extLst>
              </a:tr>
              <a:tr h="355332">
                <a:tc>
                  <a:txBody>
                    <a:bodyPr/>
                    <a:lstStyle/>
                    <a:p>
                      <a:pPr algn="l" fontAlgn="b"/>
                      <a:endParaRPr lang="da-DK" sz="1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b="1" i="1" u="none" strike="noStrike" dirty="0">
                          <a:effectLst/>
                        </a:rPr>
                        <a:t>167.111</a:t>
                      </a:r>
                      <a:endParaRPr lang="da-DK" sz="1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b="1" i="1" u="none" strike="noStrike" dirty="0">
                          <a:effectLst/>
                        </a:rPr>
                        <a:t>2022-2050</a:t>
                      </a:r>
                      <a:endParaRPr lang="da-DK" sz="1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1079205"/>
                  </a:ext>
                </a:extLst>
              </a:tr>
              <a:tr h="270748">
                <a:tc gridSpan="5">
                  <a:txBody>
                    <a:bodyPr/>
                    <a:lstStyle/>
                    <a:p>
                      <a:pPr algn="l" fontAlgn="b"/>
                      <a:r>
                        <a:rPr lang="da-DK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Note:</a:t>
                      </a:r>
                      <a:r>
                        <a:rPr lang="da-DK" sz="10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Strategisk tema Affald og Kemiske processer indgår ikke i de tekniske beregninger, da de kun bidrager meget lidt til CO2-reduktionen. </a:t>
                      </a:r>
                      <a:endParaRPr lang="da-DK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9790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8127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pPr/>
              <a:t>15</a:t>
            </a:fld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Investeringsplan for DK2020 klimahandlingsplan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Marker size="6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2883" y="2781300"/>
            <a:ext cx="3386193" cy="129343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866B09C-5C91-6343-974E-BCE21F37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Marker size="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2883" y="4074738"/>
            <a:ext cx="3384550" cy="127257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31E3E00-44D6-0D4D-8BBB-92D2B34E3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50" y="2781300"/>
            <a:ext cx="3798640" cy="264794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A24235F4-893A-3342-BE9D-237742DFB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926" y="2781299"/>
            <a:ext cx="3741926" cy="2647949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95134A01-B60A-D94E-9756-E746862E6216}"/>
              </a:ext>
            </a:extLst>
          </p:cNvPr>
          <p:cNvSpPr txBox="1"/>
          <p:nvPr/>
        </p:nvSpPr>
        <p:spPr>
          <a:xfrm>
            <a:off x="589073" y="1843530"/>
            <a:ext cx="110150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	</a:t>
            </a:r>
            <a:r>
              <a:rPr lang="da-DK" sz="1200" dirty="0"/>
              <a:t>Business As Usual                                              Forslag til investeringsplan 2023-2026             Beregnet effekt af DK2020 Klimahandlingsplanen</a:t>
            </a:r>
          </a:p>
          <a:p>
            <a:r>
              <a:rPr lang="da-DK" sz="1200" dirty="0"/>
              <a:t>	(Vi gør ikke noget)						            (Investeringsplanen godkendes)</a:t>
            </a:r>
          </a:p>
        </p:txBody>
      </p:sp>
    </p:spTree>
    <p:extLst>
      <p:ext uri="{BB962C8B-B14F-4D97-AF65-F5344CB8AC3E}">
        <p14:creationId xmlns:p14="http://schemas.microsoft.com/office/powerpoint/2010/main" val="3641546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F04FB7-39C4-49BE-9B3F-A2AD913B9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999" y="1123200"/>
            <a:ext cx="9615678" cy="2386800"/>
          </a:xfrm>
        </p:spPr>
        <p:txBody>
          <a:bodyPr/>
          <a:lstStyle/>
          <a:p>
            <a:r>
              <a:rPr lang="da-DK" sz="4000" dirty="0"/>
              <a:t>Oplæg til workshops</a:t>
            </a:r>
            <a:endParaRPr lang="da-DK" sz="2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F3E0F98-5D24-47AA-801E-EBEACB96B4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13. juni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76C6A-4208-4DC3-A9E5-C35FC297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DA4CF-209B-4296-8F4D-6600FD8E7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38294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5D990D-A814-DE41-8E32-7A7496DCB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Oplæg til workshops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E36F361-2AC5-F34D-94DF-BA7091C462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49" y="1438275"/>
            <a:ext cx="5222875" cy="4684713"/>
          </a:xfrm>
        </p:spPr>
        <p:txBody>
          <a:bodyPr/>
          <a:lstStyle/>
          <a:p>
            <a:pPr marL="0" indent="0">
              <a:buNone/>
            </a:pPr>
            <a:r>
              <a:rPr lang="da-DK" sz="1400" dirty="0"/>
              <a:t>Formål:</a:t>
            </a:r>
          </a:p>
          <a:p>
            <a:r>
              <a:rPr lang="da-DK" sz="1400" dirty="0"/>
              <a:t>At stille skarpt på fire temaer</a:t>
            </a:r>
          </a:p>
          <a:p>
            <a:r>
              <a:rPr lang="da-DK" sz="1400" dirty="0"/>
              <a:t>At komme med eksplicitte anbefalinger til indsatser og prioritering efter effekt</a:t>
            </a:r>
          </a:p>
          <a:p>
            <a:pPr marL="0" indent="0">
              <a:buNone/>
            </a:pPr>
            <a:endParaRPr lang="da-DK" sz="1400" dirty="0"/>
          </a:p>
          <a:p>
            <a:pPr marL="0" indent="0">
              <a:buNone/>
            </a:pPr>
            <a:r>
              <a:rPr lang="da-DK" sz="1400" dirty="0"/>
              <a:t>På bordene er der materiale udarbejdet i samarbejde med tovholderne.</a:t>
            </a:r>
          </a:p>
          <a:p>
            <a:pPr marL="0" indent="0">
              <a:buNone/>
            </a:pPr>
            <a:endParaRPr lang="da-DK" sz="1400" dirty="0"/>
          </a:p>
          <a:p>
            <a:pPr marL="0" indent="0">
              <a:buNone/>
            </a:pPr>
            <a:r>
              <a:rPr lang="da-DK" sz="1400" dirty="0"/>
              <a:t>I første runde (35 min) af workshoppen debatterer og drøfter grupperne temaerne og materialet på bordene. Brug gerne flipover og post-it.</a:t>
            </a:r>
          </a:p>
          <a:p>
            <a:pPr marL="0" indent="0">
              <a:buNone/>
            </a:pPr>
            <a:endParaRPr lang="da-DK" sz="1400" dirty="0"/>
          </a:p>
          <a:p>
            <a:pPr marL="0" indent="0">
              <a:buNone/>
            </a:pPr>
            <a:r>
              <a:rPr lang="da-DK" sz="1400" dirty="0"/>
              <a:t>Herefter er der en opsamling i plenum (15 min), hvor tovholderne giver en status på foreløbige anbefalinger.</a:t>
            </a:r>
          </a:p>
          <a:p>
            <a:pPr marL="0" indent="0">
              <a:buNone/>
            </a:pPr>
            <a:endParaRPr lang="da-DK" sz="1400" dirty="0"/>
          </a:p>
          <a:p>
            <a:pPr marL="0" indent="0">
              <a:buNone/>
            </a:pPr>
            <a:r>
              <a:rPr lang="da-DK" sz="1400" dirty="0"/>
              <a:t>I anden runde (15 min) forfiner grupperne anbefalingerne og prioriterer dem efter effekt.</a:t>
            </a:r>
          </a:p>
          <a:p>
            <a:pPr marL="0" indent="0">
              <a:buNone/>
            </a:pPr>
            <a:endParaRPr lang="da-DK" sz="1400" dirty="0"/>
          </a:p>
          <a:p>
            <a:pPr marL="0" indent="0">
              <a:buNone/>
            </a:pPr>
            <a:r>
              <a:rPr lang="da-DK" sz="1400" dirty="0"/>
              <a:t>Der udarbejdes en opsamling fra alle grupper, som indgår i det videre politiske arbejde med DK2020 Klimaplanen.</a:t>
            </a:r>
          </a:p>
          <a:p>
            <a:pPr marL="0" indent="0">
              <a:buNone/>
            </a:pPr>
            <a:endParaRPr lang="da-DK" sz="1600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5626228-5225-3E44-B647-1B99C9A52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750F470-224D-5445-A1E8-A4CDD1AF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t>17</a:t>
            </a:fld>
            <a:endParaRPr lang="da-DK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0C228FF-39C2-2D45-992C-07DD84E369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3929598"/>
              </p:ext>
            </p:extLst>
          </p:nvPr>
        </p:nvGraphicFramePr>
        <p:xfrm>
          <a:off x="5762625" y="1438275"/>
          <a:ext cx="6105525" cy="4684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3910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F04FB7-39C4-49BE-9B3F-A2AD913B9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999" y="1123200"/>
            <a:ext cx="9615678" cy="2386800"/>
          </a:xfrm>
        </p:spPr>
        <p:txBody>
          <a:bodyPr/>
          <a:lstStyle/>
          <a:p>
            <a:r>
              <a:rPr lang="da-DK" sz="4000" dirty="0"/>
              <a:t>Opsamling på dagen og næste skridt</a:t>
            </a:r>
            <a:br>
              <a:rPr lang="da-DK" sz="4000" dirty="0"/>
            </a:br>
            <a:r>
              <a:rPr lang="da-DK" sz="4000" dirty="0"/>
              <a:t>V/Anders Tingholm</a:t>
            </a:r>
            <a:endParaRPr lang="da-DK" sz="2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F3E0F98-5D24-47AA-801E-EBEACB96B4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13. juni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76C6A-4208-4DC3-A9E5-C35FC297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DA4CF-209B-4296-8F4D-6600FD8E7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53168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Program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3"/>
          </p:nvPr>
        </p:nvSpPr>
        <p:spPr>
          <a:xfrm>
            <a:off x="539750" y="1116000"/>
            <a:ext cx="11114088" cy="5202250"/>
          </a:xfrm>
        </p:spPr>
        <p:txBody>
          <a:bodyPr/>
          <a:lstStyle/>
          <a:p>
            <a:r>
              <a:rPr lang="da-DK" sz="1400" dirty="0"/>
              <a:t>13.00	Frokost</a:t>
            </a:r>
          </a:p>
          <a:p>
            <a:endParaRPr lang="da-DK" sz="1400" dirty="0"/>
          </a:p>
          <a:p>
            <a:r>
              <a:rPr lang="da-DK" sz="1400" dirty="0"/>
              <a:t>13.30	Velkomst v/formand for Teknik- og Miljøudvalget Anders Thingholm</a:t>
            </a:r>
          </a:p>
          <a:p>
            <a:endParaRPr lang="da-DK" sz="1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da-DK" sz="1400" dirty="0"/>
              <a:t>13.40	Oplæg vedr. EU's rolle og energisituationen i forhold til Ukraine/Rusland og øvrige relevante forhold. </a:t>
            </a:r>
            <a:br>
              <a:rPr lang="da-DK" sz="1400" dirty="0"/>
            </a:br>
            <a:r>
              <a:rPr lang="da-DK" sz="1400" dirty="0"/>
              <a:t>	v/medlem af EU Parlamentet Pernille Weiss </a:t>
            </a:r>
          </a:p>
          <a:p>
            <a:endParaRPr lang="da-DK" sz="1400" dirty="0"/>
          </a:p>
          <a:p>
            <a:r>
              <a:rPr lang="da-DK" sz="1400" dirty="0"/>
              <a:t>14.00	Status på DK2020 planen og oplæg til workshops v/Henrik Boesen</a:t>
            </a:r>
          </a:p>
          <a:p>
            <a:endParaRPr lang="da-DK" sz="1400" dirty="0"/>
          </a:p>
          <a:p>
            <a:r>
              <a:rPr lang="da-DK" sz="1400" dirty="0"/>
              <a:t>14.20	Kort Pause</a:t>
            </a:r>
          </a:p>
          <a:p>
            <a:endParaRPr lang="da-DK" sz="1400" dirty="0"/>
          </a:p>
          <a:p>
            <a:r>
              <a:rPr lang="da-DK" sz="1400" dirty="0"/>
              <a:t>14.25	Workshops i 4 spor.</a:t>
            </a:r>
          </a:p>
          <a:p>
            <a:pPr lvl="6"/>
            <a:r>
              <a:rPr lang="da-DK" sz="1400" dirty="0"/>
              <a:t>			</a:t>
            </a:r>
          </a:p>
          <a:p>
            <a:pPr lvl="6"/>
            <a:r>
              <a:rPr lang="da-DK" sz="1400" dirty="0"/>
              <a:t>15.00 	Kvalificering af gruppernes dialog i plenum</a:t>
            </a:r>
          </a:p>
          <a:p>
            <a:pPr lvl="6"/>
            <a:endParaRPr lang="da-DK" sz="1400" dirty="0"/>
          </a:p>
          <a:p>
            <a:pPr lvl="6"/>
            <a:r>
              <a:rPr lang="da-DK" sz="1400" dirty="0"/>
              <a:t>15.15	Kaffe</a:t>
            </a:r>
          </a:p>
          <a:p>
            <a:pPr lvl="6"/>
            <a:endParaRPr lang="da-DK" sz="1400" dirty="0"/>
          </a:p>
          <a:p>
            <a:pPr lvl="6"/>
            <a:r>
              <a:rPr lang="da-DK" sz="1400" dirty="0"/>
              <a:t>15.30 	Workshop fortsat, opsamling i de fire spor</a:t>
            </a:r>
          </a:p>
          <a:p>
            <a:pPr lvl="6"/>
            <a:endParaRPr lang="da-DK" sz="1400" dirty="0"/>
          </a:p>
          <a:p>
            <a:pPr lvl="6"/>
            <a:r>
              <a:rPr lang="da-DK" sz="1400" dirty="0"/>
              <a:t>15.45	Opsamling på dagen og næste skridt v/formand for Teknik- og Miljøudvalget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602" y="544148"/>
            <a:ext cx="891598" cy="57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48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F04FB7-39C4-49BE-9B3F-A2AD913B9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999" y="1123200"/>
            <a:ext cx="9615678" cy="2386800"/>
          </a:xfrm>
        </p:spPr>
        <p:txBody>
          <a:bodyPr/>
          <a:lstStyle/>
          <a:p>
            <a:r>
              <a:rPr lang="da-DK" sz="4400" dirty="0"/>
              <a:t>Oplæg ved Pernille Weiss</a:t>
            </a:r>
            <a:br>
              <a:rPr lang="da-DK" sz="4400" dirty="0"/>
            </a:br>
            <a:r>
              <a:rPr lang="da-DK" sz="4400" dirty="0"/>
              <a:t>Medlem af Europaparlamentet</a:t>
            </a:r>
            <a:endParaRPr lang="da-DK" sz="2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F3E0F98-5D24-47AA-801E-EBEACB96B4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13. juni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76C6A-4208-4DC3-A9E5-C35FC297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DA4CF-209B-4296-8F4D-6600FD8E7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17061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F04FB7-39C4-49BE-9B3F-A2AD913B9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999" y="1123200"/>
            <a:ext cx="9615678" cy="2386800"/>
          </a:xfrm>
        </p:spPr>
        <p:txBody>
          <a:bodyPr/>
          <a:lstStyle/>
          <a:p>
            <a:r>
              <a:rPr lang="da-DK" sz="4400" dirty="0"/>
              <a:t>Opsamling på klimarådsmøde I</a:t>
            </a:r>
            <a:br>
              <a:rPr lang="da-DK" sz="4400" dirty="0"/>
            </a:br>
            <a:r>
              <a:rPr lang="da-DK" sz="4400" dirty="0"/>
              <a:t>v/Henrik Boesen</a:t>
            </a:r>
            <a:endParaRPr lang="da-DK" sz="2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F3E0F98-5D24-47AA-801E-EBEACB96B4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13. juni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76C6A-4208-4DC3-A9E5-C35FC297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DA4CF-209B-4296-8F4D-6600FD8E7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16980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FF7C64-B25A-9E4B-88D0-DA28E80EA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Opsamling fra Klimarådsmøde I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1BBFC99-A3C0-AD4F-B725-6306F1321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50E41BB-860B-7E43-8597-3D250C76F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t>5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9ABBE4B-44E7-9C47-8730-88AF69F0C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692000"/>
            <a:ext cx="3216613" cy="445939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7FD4300C-80DC-AD44-90B3-7A4283096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6" y="3159697"/>
            <a:ext cx="2514600" cy="1524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F168565B-FF53-6746-A8DD-DF2CFD7E9A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06" y="4792126"/>
            <a:ext cx="2516543" cy="1456274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7EE5102D-C64E-D747-844A-631B9E256E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6" y="4828418"/>
            <a:ext cx="3487044" cy="1419982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FFB1EFEF-EA0D-334D-B48E-143FB3F46B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777" y="4790106"/>
            <a:ext cx="2871016" cy="1458294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27BB8DB2-68B4-A944-AFA0-315AAB6E22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46" y="1692000"/>
            <a:ext cx="6463647" cy="2582438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59FAEAFF-1D1B-DC40-8801-B30445862562}"/>
              </a:ext>
            </a:extLst>
          </p:cNvPr>
          <p:cNvSpPr/>
          <p:nvPr/>
        </p:nvSpPr>
        <p:spPr>
          <a:xfrm>
            <a:off x="5476146" y="2319861"/>
            <a:ext cx="1858104" cy="349894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CB5B02E-E290-B44F-8CE8-64C6FD3E7285}"/>
              </a:ext>
            </a:extLst>
          </p:cNvPr>
          <p:cNvSpPr/>
          <p:nvPr/>
        </p:nvSpPr>
        <p:spPr>
          <a:xfrm>
            <a:off x="5476146" y="3492243"/>
            <a:ext cx="1858104" cy="349894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727BC5C-A45E-B84A-81BB-5AC2A7A3021F}"/>
              </a:ext>
            </a:extLst>
          </p:cNvPr>
          <p:cNvSpPr/>
          <p:nvPr/>
        </p:nvSpPr>
        <p:spPr>
          <a:xfrm>
            <a:off x="5476146" y="2895042"/>
            <a:ext cx="1858104" cy="349894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85A00C7-4373-E742-A69E-D796AACB4EFA}"/>
              </a:ext>
            </a:extLst>
          </p:cNvPr>
          <p:cNvSpPr/>
          <p:nvPr/>
        </p:nvSpPr>
        <p:spPr>
          <a:xfrm>
            <a:off x="5476146" y="1711123"/>
            <a:ext cx="1858104" cy="349894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68447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lede 25">
            <a:extLst>
              <a:ext uri="{FF2B5EF4-FFF2-40B4-BE49-F238E27FC236}">
                <a16:creationId xmlns:a16="http://schemas.microsoft.com/office/drawing/2014/main" id="{52BFC8F6-64FF-6D44-AADB-73466F457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870" y="3448985"/>
            <a:ext cx="3871116" cy="217750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FF7C64-B25A-9E4B-88D0-DA28E80EA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Elektrificering, opsamling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1BBFC99-A3C0-AD4F-B725-6306F1321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50E41BB-860B-7E43-8597-3D250C76F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t>6</a:t>
            </a:fld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FDA4B2D7-52C6-DA43-86A3-8409E08C4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854" y="1545222"/>
            <a:ext cx="3242646" cy="1815882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87CE41D0-A9C7-184A-971C-900F3A452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910" y="3409431"/>
            <a:ext cx="4231589" cy="2198442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46CE594C-DA38-8249-8A41-C2B9B403AFD5}"/>
              </a:ext>
            </a:extLst>
          </p:cNvPr>
          <p:cNvSpPr txBox="1"/>
          <p:nvPr/>
        </p:nvSpPr>
        <p:spPr>
          <a:xfrm>
            <a:off x="647699" y="1545222"/>
            <a:ext cx="24730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i="1" dirty="0"/>
              <a:t>Screening lavet af Dansk </a:t>
            </a:r>
            <a:r>
              <a:rPr lang="da-DK" sz="1400" i="1" dirty="0" err="1"/>
              <a:t>Elbilsalliance</a:t>
            </a:r>
            <a:r>
              <a:rPr lang="da-DK" sz="1400" i="1" dirty="0"/>
              <a:t> i 2022.</a:t>
            </a:r>
          </a:p>
          <a:p>
            <a:endParaRPr lang="da-DK" sz="1400" i="1" dirty="0"/>
          </a:p>
          <a:p>
            <a:r>
              <a:rPr lang="da-DK" sz="1400" i="1" dirty="0"/>
              <a:t>Der er indgået aftaler med flere </a:t>
            </a:r>
            <a:r>
              <a:rPr lang="da-DK" sz="1400" i="1" dirty="0" err="1"/>
              <a:t>ladeoperatører</a:t>
            </a:r>
            <a:r>
              <a:rPr lang="da-DK" sz="1400" i="1" dirty="0"/>
              <a:t>.</a:t>
            </a:r>
          </a:p>
          <a:p>
            <a:endParaRPr lang="da-DK" sz="1400" i="1" dirty="0"/>
          </a:p>
          <a:p>
            <a:r>
              <a:rPr lang="da-DK" sz="1400" i="1" dirty="0"/>
              <a:t>Foreløbigt er der aftale om ca. 50 nye </a:t>
            </a:r>
            <a:r>
              <a:rPr lang="da-DK" sz="1400" i="1" dirty="0" err="1"/>
              <a:t>ladepunkter</a:t>
            </a:r>
            <a:r>
              <a:rPr lang="da-DK" sz="1400" i="1" dirty="0"/>
              <a:t>.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5ED33D81-AFF6-2A41-A872-F35A07330F06}"/>
              </a:ext>
            </a:extLst>
          </p:cNvPr>
          <p:cNvSpPr txBox="1"/>
          <p:nvPr/>
        </p:nvSpPr>
        <p:spPr>
          <a:xfrm>
            <a:off x="6353176" y="3417819"/>
            <a:ext cx="2862878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400" i="1" dirty="0">
                <a:solidFill>
                  <a:srgbClr val="FF0000"/>
                </a:solidFill>
              </a:rPr>
              <a:t>Udestår: Er solceller på bygninger en god model?</a:t>
            </a:r>
          </a:p>
          <a:p>
            <a:endParaRPr lang="da-DK" sz="1400" i="1" dirty="0">
              <a:solidFill>
                <a:srgbClr val="FF0000"/>
              </a:solidFill>
            </a:endParaRPr>
          </a:p>
          <a:p>
            <a:r>
              <a:rPr lang="da-DK" sz="1400" i="1" dirty="0">
                <a:solidFill>
                  <a:srgbClr val="FF0000"/>
                </a:solidFill>
              </a:rPr>
              <a:t>Nordfyns Kommune har 18 anlæg med en årlig produktion på 319 MWh/år</a:t>
            </a:r>
          </a:p>
          <a:p>
            <a:endParaRPr lang="da-DK" sz="1400" i="1" dirty="0">
              <a:solidFill>
                <a:srgbClr val="FF0000"/>
              </a:solidFill>
            </a:endParaRPr>
          </a:p>
          <a:p>
            <a:r>
              <a:rPr lang="da-DK" sz="1400" i="1" dirty="0">
                <a:solidFill>
                  <a:srgbClr val="FF0000"/>
                </a:solidFill>
              </a:rPr>
              <a:t>De største vindmøller producerer 250 x så meget. 1 Ha solceller producerer </a:t>
            </a:r>
            <a:r>
              <a:rPr lang="da-DK" sz="1400" i="1" dirty="0" err="1">
                <a:solidFill>
                  <a:srgbClr val="FF0000"/>
                </a:solidFill>
              </a:rPr>
              <a:t>ca</a:t>
            </a:r>
            <a:r>
              <a:rPr lang="da-DK" sz="1400" i="1" dirty="0">
                <a:solidFill>
                  <a:srgbClr val="FF0000"/>
                </a:solidFill>
              </a:rPr>
              <a:t> 3 x så meget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3F30A87B-AF3B-9A43-81BA-E54E5F75C160}"/>
              </a:ext>
            </a:extLst>
          </p:cNvPr>
          <p:cNvSpPr/>
          <p:nvPr/>
        </p:nvSpPr>
        <p:spPr>
          <a:xfrm>
            <a:off x="647699" y="1545222"/>
            <a:ext cx="5638801" cy="18158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2F46F4E7-1210-854D-8A80-DB4442DE4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1545223"/>
            <a:ext cx="2723767" cy="1814710"/>
          </a:xfrm>
          <a:prstGeom prst="rect">
            <a:avLst/>
          </a:prstGeom>
        </p:spPr>
      </p:pic>
      <p:sp>
        <p:nvSpPr>
          <p:cNvPr id="23" name="Tekstfelt 22">
            <a:extLst>
              <a:ext uri="{FF2B5EF4-FFF2-40B4-BE49-F238E27FC236}">
                <a16:creationId xmlns:a16="http://schemas.microsoft.com/office/drawing/2014/main" id="{2459899C-6678-6C4A-BFA4-22E276C25308}"/>
              </a:ext>
            </a:extLst>
          </p:cNvPr>
          <p:cNvSpPr txBox="1"/>
          <p:nvPr/>
        </p:nvSpPr>
        <p:spPr>
          <a:xfrm>
            <a:off x="6353176" y="1545222"/>
            <a:ext cx="28628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i="1" dirty="0">
                <a:solidFill>
                  <a:srgbClr val="FF0000"/>
                </a:solidFill>
              </a:rPr>
              <a:t>Udestår: Hvordan håndteres de tunge køretøjer?</a:t>
            </a:r>
          </a:p>
          <a:p>
            <a:endParaRPr lang="da-DK" sz="1400" i="1" dirty="0">
              <a:solidFill>
                <a:srgbClr val="FF0000"/>
              </a:solidFill>
            </a:endParaRPr>
          </a:p>
          <a:p>
            <a:r>
              <a:rPr lang="da-DK" sz="1400" i="1" dirty="0">
                <a:solidFill>
                  <a:srgbClr val="FF0000"/>
                </a:solidFill>
              </a:rPr>
              <a:t>Foreløbig er der indgået partnerskab med Emmelev A/S, som leverer biodiesel til nogle af køretøjerne.</a:t>
            </a:r>
          </a:p>
          <a:p>
            <a:endParaRPr lang="da-DK" sz="1400" i="1" dirty="0">
              <a:solidFill>
                <a:srgbClr val="FF0000"/>
              </a:solidFill>
            </a:endParaRP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8B1DB21F-0CE6-304F-9FA5-1A8D951E865F}"/>
              </a:ext>
            </a:extLst>
          </p:cNvPr>
          <p:cNvSpPr txBox="1"/>
          <p:nvPr/>
        </p:nvSpPr>
        <p:spPr>
          <a:xfrm>
            <a:off x="685798" y="3448985"/>
            <a:ext cx="2434607" cy="28315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400" i="1" dirty="0"/>
              <a:t>Udskiftningen af vare- og personbiler til elbiler er i fuld gang.</a:t>
            </a:r>
          </a:p>
          <a:p>
            <a:endParaRPr lang="da-DK" sz="1400" i="1" dirty="0"/>
          </a:p>
          <a:p>
            <a:r>
              <a:rPr lang="da-DK" sz="1400" i="1" dirty="0"/>
              <a:t>Siden sidste Klimarådsmøde er x biler erstattet med elbiler.</a:t>
            </a:r>
          </a:p>
          <a:p>
            <a:endParaRPr lang="da-DK" sz="1400" i="1" dirty="0"/>
          </a:p>
          <a:p>
            <a:r>
              <a:rPr lang="da-DK" sz="1400" i="1" dirty="0"/>
              <a:t>I alt har kommunen x el- og varebiler.</a:t>
            </a:r>
          </a:p>
          <a:p>
            <a:endParaRPr lang="da-DK" sz="2400" i="1" dirty="0"/>
          </a:p>
          <a:p>
            <a:endParaRPr lang="da-DK" sz="1400" i="1" dirty="0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54B62D20-76A4-7048-A498-60F894741088}"/>
              </a:ext>
            </a:extLst>
          </p:cNvPr>
          <p:cNvSpPr/>
          <p:nvPr/>
        </p:nvSpPr>
        <p:spPr>
          <a:xfrm>
            <a:off x="6353176" y="1559502"/>
            <a:ext cx="5572124" cy="18158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A2A1E36A-5E8F-8040-A623-6F461296B46E}"/>
              </a:ext>
            </a:extLst>
          </p:cNvPr>
          <p:cNvSpPr/>
          <p:nvPr/>
        </p:nvSpPr>
        <p:spPr>
          <a:xfrm>
            <a:off x="6347862" y="3429199"/>
            <a:ext cx="5572124" cy="21786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868BB3E7-C5F8-AB47-A453-904CEAFA33A0}"/>
              </a:ext>
            </a:extLst>
          </p:cNvPr>
          <p:cNvSpPr/>
          <p:nvPr/>
        </p:nvSpPr>
        <p:spPr>
          <a:xfrm>
            <a:off x="647698" y="3409431"/>
            <a:ext cx="5638801" cy="21984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2344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FF7C64-B25A-9E4B-88D0-DA28E80EA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Varme- og Energiplanlægning, opsamling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DBBE69C-89B5-7A43-8497-00C6353404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1BBFC99-A3C0-AD4F-B725-6306F1321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50E41BB-860B-7E43-8597-3D250C76F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t>7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0725578-6523-AA4A-AB4C-57B56F521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1277179"/>
            <a:ext cx="6318545" cy="2970971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C4A44E0-E25A-334C-96BB-F863A3825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202" y="3756844"/>
            <a:ext cx="2679977" cy="2445078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63CD0534-E6A8-CB41-AFF3-DAE799D83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202" y="1241024"/>
            <a:ext cx="2575228" cy="2235551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51E4221C-6498-B848-9019-050ABAE97665}"/>
              </a:ext>
            </a:extLst>
          </p:cNvPr>
          <p:cNvSpPr txBox="1"/>
          <p:nvPr/>
        </p:nvSpPr>
        <p:spPr>
          <a:xfrm>
            <a:off x="435821" y="4230964"/>
            <a:ext cx="6507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Indledt samarbejde med Fjernvarme Fyn og Bogense Forsyning, som er de to fjernvarmeselskaber, som er aktive på Nordfyn. </a:t>
            </a:r>
          </a:p>
          <a:p>
            <a:endParaRPr lang="da-DK" sz="1200" i="1" dirty="0"/>
          </a:p>
          <a:p>
            <a:r>
              <a:rPr lang="da-DK" sz="1200" i="1" dirty="0"/>
              <a:t>Der er dialog om den fremtidige udrulning af fjernvarme på Nordfyn. Der er udarbejdet et datamateriale, som viser potentialer (AAU) og de to forsyningsselskabers tanker for fremtiden.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ADEBD7F5-5774-4A46-AA67-06801B611914}"/>
              </a:ext>
            </a:extLst>
          </p:cNvPr>
          <p:cNvSpPr txBox="1"/>
          <p:nvPr/>
        </p:nvSpPr>
        <p:spPr>
          <a:xfrm>
            <a:off x="7143614" y="3848381"/>
            <a:ext cx="2111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Planlægning for solenergianlæg på Nordfyn er udarbejdet og forventes godkendt i Kommunalbestyrelsen ultimo juni/2022. 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B6C3FA65-A256-7345-8C4D-824B3EB37BEE}"/>
              </a:ext>
            </a:extLst>
          </p:cNvPr>
          <p:cNvSpPr txBox="1"/>
          <p:nvPr/>
        </p:nvSpPr>
        <p:spPr>
          <a:xfrm>
            <a:off x="7143614" y="1277179"/>
            <a:ext cx="2111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/>
              <a:t>Planlægning for vindmøller forventes revideret i efteråret 2022 med henblik på bedre muligheder for rejsning af nye vindmøller på Nordfyn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807137C1-D386-CE40-B88D-423A4885B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48" y="5421767"/>
            <a:ext cx="1212852" cy="808063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20DB14B0-3B5F-CF41-BE35-EAFB1031C431}"/>
              </a:ext>
            </a:extLst>
          </p:cNvPr>
          <p:cNvSpPr txBox="1"/>
          <p:nvPr/>
        </p:nvSpPr>
        <p:spPr>
          <a:xfrm>
            <a:off x="1752600" y="5418204"/>
            <a:ext cx="6318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>
                <a:solidFill>
                  <a:srgbClr val="FF0000"/>
                </a:solidFill>
              </a:rPr>
              <a:t>UDESTÅR: afklaring om mulighed for yderligere biogasproduktion på Nordfyn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DC7C0D28-0CEA-674D-A0EA-C2225640CD6F}"/>
              </a:ext>
            </a:extLst>
          </p:cNvPr>
          <p:cNvSpPr/>
          <p:nvPr/>
        </p:nvSpPr>
        <p:spPr>
          <a:xfrm>
            <a:off x="7143614" y="1279811"/>
            <a:ext cx="4507816" cy="24205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FFFFDDBD-5614-9046-A687-75A32CE67CA6}"/>
              </a:ext>
            </a:extLst>
          </p:cNvPr>
          <p:cNvSpPr/>
          <p:nvPr/>
        </p:nvSpPr>
        <p:spPr>
          <a:xfrm>
            <a:off x="7143614" y="3810281"/>
            <a:ext cx="4507816" cy="2448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D1A5DEDE-1CE9-D84B-B730-0F506B3FBC2C}"/>
              </a:ext>
            </a:extLst>
          </p:cNvPr>
          <p:cNvSpPr/>
          <p:nvPr/>
        </p:nvSpPr>
        <p:spPr>
          <a:xfrm>
            <a:off x="495171" y="5384980"/>
            <a:ext cx="6543694" cy="8734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0C32D9E1-F279-6744-8C70-A3C72CF2B0E9}"/>
              </a:ext>
            </a:extLst>
          </p:cNvPr>
          <p:cNvSpPr/>
          <p:nvPr/>
        </p:nvSpPr>
        <p:spPr>
          <a:xfrm>
            <a:off x="495171" y="1277180"/>
            <a:ext cx="6543694" cy="40091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5175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FF7C64-B25A-9E4B-88D0-DA28E80EA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Affald som ressource, opsamling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DBBE69C-89B5-7A43-8497-00C6353404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1BBFC99-A3C0-AD4F-B725-6306F1321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50E41BB-860B-7E43-8597-3D250C76F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t>8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F304D416-60EC-9D4B-B4F9-1D85FD562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125" y="1530240"/>
            <a:ext cx="3302850" cy="172649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8F0FCC9B-16CC-204B-B004-CEF49F78B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562" y="3530406"/>
            <a:ext cx="3952413" cy="2451294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B2F4AB68-787D-E44E-8DB8-3EA25AA3EFDE}"/>
              </a:ext>
            </a:extLst>
          </p:cNvPr>
          <p:cNvSpPr txBox="1"/>
          <p:nvPr/>
        </p:nvSpPr>
        <p:spPr>
          <a:xfrm>
            <a:off x="647698" y="1611897"/>
            <a:ext cx="2473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i="1" dirty="0"/>
              <a:t>Nordfyn er med helt fremme, når det gælder affaldsindsamling og –behandling fra husstande</a:t>
            </a:r>
          </a:p>
          <a:p>
            <a:endParaRPr lang="da-DK" sz="1400" i="1" dirty="0"/>
          </a:p>
          <a:p>
            <a:endParaRPr lang="da-DK" sz="1400" i="1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08848A8B-6370-FA4B-A6B1-1829F356FFAA}"/>
              </a:ext>
            </a:extLst>
          </p:cNvPr>
          <p:cNvSpPr txBox="1"/>
          <p:nvPr/>
        </p:nvSpPr>
        <p:spPr>
          <a:xfrm>
            <a:off x="647699" y="3551227"/>
            <a:ext cx="2511426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400" i="1" dirty="0"/>
              <a:t>Skoler og dagtilbud har i 2021 og 2022 testet affaldssorteringssystem.</a:t>
            </a:r>
          </a:p>
          <a:p>
            <a:endParaRPr lang="da-DK" sz="1400" i="1" dirty="0"/>
          </a:p>
          <a:p>
            <a:r>
              <a:rPr lang="da-DK" sz="1400" i="1" dirty="0"/>
              <a:t>Udrulles til alle andre kommunale områder i løbet af 2022/2023.</a:t>
            </a:r>
          </a:p>
          <a:p>
            <a:endParaRPr lang="da-DK" sz="1400" i="1" dirty="0"/>
          </a:p>
          <a:p>
            <a:endParaRPr lang="da-DK" sz="1400" i="1" dirty="0"/>
          </a:p>
          <a:p>
            <a:endParaRPr lang="da-DK" sz="1400" i="1" dirty="0"/>
          </a:p>
          <a:p>
            <a:endParaRPr lang="da-DK" sz="1400" i="1" dirty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6C34BE47-54FA-AE4B-B987-1BA5B4747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398" y="1350431"/>
            <a:ext cx="2162263" cy="2907244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CEA394C2-7A8C-D14C-80D3-78CE82BFF9CF}"/>
              </a:ext>
            </a:extLst>
          </p:cNvPr>
          <p:cNvSpPr/>
          <p:nvPr/>
        </p:nvSpPr>
        <p:spPr>
          <a:xfrm>
            <a:off x="647697" y="3530406"/>
            <a:ext cx="5814278" cy="24512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94C3B39B-4697-F448-9607-691830CF6B72}"/>
              </a:ext>
            </a:extLst>
          </p:cNvPr>
          <p:cNvSpPr/>
          <p:nvPr/>
        </p:nvSpPr>
        <p:spPr>
          <a:xfrm>
            <a:off x="647697" y="1427860"/>
            <a:ext cx="5814278" cy="20484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EC0AF3E-B51F-5141-B31F-98891CA68097}"/>
              </a:ext>
            </a:extLst>
          </p:cNvPr>
          <p:cNvSpPr/>
          <p:nvPr/>
        </p:nvSpPr>
        <p:spPr>
          <a:xfrm>
            <a:off x="6569671" y="1427860"/>
            <a:ext cx="5190274" cy="27631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F520F879-B3AA-594D-831E-C934C0A0797F}"/>
              </a:ext>
            </a:extLst>
          </p:cNvPr>
          <p:cNvSpPr txBox="1"/>
          <p:nvPr/>
        </p:nvSpPr>
        <p:spPr>
          <a:xfrm>
            <a:off x="6569670" y="1599087"/>
            <a:ext cx="3000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i="1" dirty="0">
                <a:solidFill>
                  <a:srgbClr val="FF0000"/>
                </a:solidFill>
              </a:rPr>
              <a:t>Udestår: Fokus på erhvervsaffald herunder revidering af de planer og regulativer, som sætter rammen for erhvervsaffaldet.</a:t>
            </a:r>
          </a:p>
          <a:p>
            <a:endParaRPr lang="da-DK" sz="1400" i="1" dirty="0"/>
          </a:p>
          <a:p>
            <a:endParaRPr lang="da-DK" sz="1400" i="1" dirty="0"/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9077E716-957D-9842-8A4B-0DE230A2E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6905" y="4251039"/>
            <a:ext cx="1733040" cy="1733040"/>
          </a:xfrm>
          <a:prstGeom prst="rect">
            <a:avLst/>
          </a:prstGeom>
        </p:spPr>
      </p:pic>
      <p:sp>
        <p:nvSpPr>
          <p:cNvPr id="19" name="Tekstfelt 18">
            <a:extLst>
              <a:ext uri="{FF2B5EF4-FFF2-40B4-BE49-F238E27FC236}">
                <a16:creationId xmlns:a16="http://schemas.microsoft.com/office/drawing/2014/main" id="{3E67569C-97D4-A644-A3B0-C0C81CC4EEF8}"/>
              </a:ext>
            </a:extLst>
          </p:cNvPr>
          <p:cNvSpPr txBox="1"/>
          <p:nvPr/>
        </p:nvSpPr>
        <p:spPr>
          <a:xfrm>
            <a:off x="6613384" y="4325579"/>
            <a:ext cx="34135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i="1" dirty="0">
                <a:solidFill>
                  <a:srgbClr val="FF0000"/>
                </a:solidFill>
              </a:rPr>
              <a:t>Udestår: Fokus på forbrug og indkøb. Det der ikke er indkøbt eller kan genbruges giver den største CO2 reduktion.</a:t>
            </a:r>
            <a:endParaRPr lang="da-DK" sz="1400" i="1" dirty="0"/>
          </a:p>
          <a:p>
            <a:endParaRPr lang="da-DK" sz="1400" i="1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5F089AF0-A8D0-9B46-8691-F01965630AF0}"/>
              </a:ext>
            </a:extLst>
          </p:cNvPr>
          <p:cNvSpPr/>
          <p:nvPr/>
        </p:nvSpPr>
        <p:spPr>
          <a:xfrm>
            <a:off x="6569671" y="4256562"/>
            <a:ext cx="5190274" cy="17251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2259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FF7C64-B25A-9E4B-88D0-DA28E80EA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Kommunikation og dialog, opsamling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DBBE69C-89B5-7A43-8497-00C6353404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1BBFC99-A3C0-AD4F-B725-6306F1321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50E41BB-860B-7E43-8597-3D250C76F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CB755-595C-4BEA-9015-880A855A0895}" type="slidenum">
              <a:rPr lang="da-DK" smtClean="0"/>
              <a:t>9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0732F64-014A-444D-BD28-5960584D0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726" y="1692000"/>
            <a:ext cx="2534374" cy="35277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30296C4-FA2B-004C-8377-99F772642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924" y="1651294"/>
            <a:ext cx="1435603" cy="2291354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8FBF355C-7238-5349-9A22-292E908E18B2}"/>
              </a:ext>
            </a:extLst>
          </p:cNvPr>
          <p:cNvSpPr txBox="1"/>
          <p:nvPr/>
        </p:nvSpPr>
        <p:spPr>
          <a:xfrm>
            <a:off x="813524" y="1858311"/>
            <a:ext cx="279082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i="1" dirty="0"/>
              <a:t>2. udgave af det nordfynske bæredygtighedsmagasin blev husstandsomdelt i marts 2022. </a:t>
            </a:r>
          </a:p>
          <a:p>
            <a:endParaRPr lang="da-DK" sz="1400" i="1" dirty="0"/>
          </a:p>
          <a:p>
            <a:r>
              <a:rPr lang="da-DK" sz="1400" i="1" dirty="0"/>
              <a:t>Magasinet fortalte også denne gang historier om de tiltag, erhvervsliv, landdistriktsråd og kommunen arbejder med.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C0C0E4FB-AA01-9242-8F7C-F08BA4CC2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24" y="3910511"/>
            <a:ext cx="5193576" cy="2139065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77F0E8BC-5EC8-094D-BBE9-F0CFA6F0C765}"/>
              </a:ext>
            </a:extLst>
          </p:cNvPr>
          <p:cNvSpPr/>
          <p:nvPr/>
        </p:nvSpPr>
        <p:spPr>
          <a:xfrm>
            <a:off x="813524" y="1651294"/>
            <a:ext cx="5193576" cy="43982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4CB32C36-3873-E541-B6F6-4B71BCA7301D}"/>
              </a:ext>
            </a:extLst>
          </p:cNvPr>
          <p:cNvSpPr txBox="1"/>
          <p:nvPr/>
        </p:nvSpPr>
        <p:spPr>
          <a:xfrm>
            <a:off x="6181724" y="1692000"/>
            <a:ext cx="344767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i="1" dirty="0">
                <a:solidFill>
                  <a:srgbClr val="FF0000"/>
                </a:solidFill>
              </a:rPr>
              <a:t>Udestår: Hjemmesiden er siden seneste klimarådsmøde blevet opgraderet med flere information om klimaindsatsen men er endnu ikke struktureret, så den er let tilgængelig og logisk opbygget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D71940F2-4BC8-3F4F-B9C8-CE780021D756}"/>
              </a:ext>
            </a:extLst>
          </p:cNvPr>
          <p:cNvSpPr/>
          <p:nvPr/>
        </p:nvSpPr>
        <p:spPr>
          <a:xfrm>
            <a:off x="6096000" y="1651295"/>
            <a:ext cx="4909527" cy="22913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7C45A26-9E26-4A48-8C45-16E45B1DF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005" y="4014299"/>
            <a:ext cx="2160522" cy="2035275"/>
          </a:xfrm>
          <a:prstGeom prst="rect">
            <a:avLst/>
          </a:prstGeom>
        </p:spPr>
      </p:pic>
      <p:sp>
        <p:nvSpPr>
          <p:cNvPr id="27" name="Rektangel 26">
            <a:extLst>
              <a:ext uri="{FF2B5EF4-FFF2-40B4-BE49-F238E27FC236}">
                <a16:creationId xmlns:a16="http://schemas.microsoft.com/office/drawing/2014/main" id="{A8E66658-927E-3F45-B082-564A28759759}"/>
              </a:ext>
            </a:extLst>
          </p:cNvPr>
          <p:cNvSpPr/>
          <p:nvPr/>
        </p:nvSpPr>
        <p:spPr>
          <a:xfrm>
            <a:off x="6096001" y="3997998"/>
            <a:ext cx="4909526" cy="20515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4D002B3B-96A3-5645-8388-1381F2905127}"/>
              </a:ext>
            </a:extLst>
          </p:cNvPr>
          <p:cNvSpPr txBox="1"/>
          <p:nvPr/>
        </p:nvSpPr>
        <p:spPr>
          <a:xfrm>
            <a:off x="6181725" y="4050873"/>
            <a:ext cx="25743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i="1" dirty="0">
                <a:solidFill>
                  <a:srgbClr val="FF0000"/>
                </a:solidFill>
              </a:rPr>
              <a:t>Udestår: Struktur på borgerdialog og involvering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65467430"/>
      </p:ext>
    </p:extLst>
  </p:cSld>
  <p:clrMapOvr>
    <a:masterClrMapping/>
  </p:clrMapOvr>
</p:sld>
</file>

<file path=ppt/theme/theme1.xml><?xml version="1.0" encoding="utf-8"?>
<a:theme xmlns:a="http://schemas.openxmlformats.org/drawingml/2006/main" name="Nordfyns Kommune">
  <a:themeElements>
    <a:clrScheme name="Nordfyn grøn">
      <a:dk1>
        <a:sysClr val="windowText" lastClr="000000"/>
      </a:dk1>
      <a:lt1>
        <a:sysClr val="window" lastClr="FFFFFF"/>
      </a:lt1>
      <a:dk2>
        <a:srgbClr val="0092D8"/>
      </a:dk2>
      <a:lt2>
        <a:srgbClr val="F59C00"/>
      </a:lt2>
      <a:accent1>
        <a:srgbClr val="007134"/>
      </a:accent1>
      <a:accent2>
        <a:srgbClr val="009B3E"/>
      </a:accent2>
      <a:accent3>
        <a:srgbClr val="278753"/>
      </a:accent3>
      <a:accent4>
        <a:srgbClr val="66AA85"/>
      </a:accent4>
      <a:accent5>
        <a:srgbClr val="26AA5B"/>
      </a:accent5>
      <a:accent6>
        <a:srgbClr val="66C38B"/>
      </a:accent6>
      <a:hlink>
        <a:srgbClr val="0563C1"/>
      </a:hlink>
      <a:folHlink>
        <a:srgbClr val="954F72"/>
      </a:folHlink>
    </a:clrScheme>
    <a:fontScheme name="Nordfyn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dfyns Kommune - Grøn_new.pptx" id="{139C36DB-0553-4A39-B87B-73EA553BF8C9}" vid="{4110BAB7-F9D6-4194-BC56-3E1071451F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Nordfyns Kommune - Grøn</Template>
  <TotalTime>2528</TotalTime>
  <Words>1165</Words>
  <Application>Microsoft Office PowerPoint</Application>
  <PresentationFormat>Widescreen</PresentationFormat>
  <Paragraphs>293</Paragraphs>
  <Slides>18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SF Pro Text</vt:lpstr>
      <vt:lpstr>Nordfyns Kommune</vt:lpstr>
      <vt:lpstr>Klimarådsmøde II Green Steps og DK2020</vt:lpstr>
      <vt:lpstr>Program</vt:lpstr>
      <vt:lpstr>Oplæg ved Pernille Weiss Medlem af Europaparlamentet</vt:lpstr>
      <vt:lpstr>Opsamling på klimarådsmøde I v/Henrik Boesen</vt:lpstr>
      <vt:lpstr>Opsamling fra Klimarådsmøde I</vt:lpstr>
      <vt:lpstr>Elektrificering, opsamling</vt:lpstr>
      <vt:lpstr>Varme- og Energiplanlægning, opsamling</vt:lpstr>
      <vt:lpstr>Affald som ressource, opsamling</vt:lpstr>
      <vt:lpstr>Kommunikation og dialog, opsamling</vt:lpstr>
      <vt:lpstr>Status på DK2020 klimahandleplanen v/Henrik Boesen</vt:lpstr>
      <vt:lpstr>Kommunalbestyrelsens klimavisionsmål 2030 - Green Steps</vt:lpstr>
      <vt:lpstr>Brændende platform Klimavisionsmål: Reduktion på 70% CO2 i 2030</vt:lpstr>
      <vt:lpstr>Hvad prioriterer vi?</vt:lpstr>
      <vt:lpstr>Tiltag i DK2020 klimahandleplan</vt:lpstr>
      <vt:lpstr>Investeringsplan for DK2020 klimahandlingsplan</vt:lpstr>
      <vt:lpstr>Oplæg til workshops</vt:lpstr>
      <vt:lpstr>Oplæg til workshops</vt:lpstr>
      <vt:lpstr>Opsamling på dagen og næste skridt V/Anders Tingholm</vt:lpstr>
    </vt:vector>
  </TitlesOfParts>
  <Company>Nordfyns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Nordfyns Kommunes Klimaråd</dc:title>
  <dc:creator>Henrik Gregers Boesen</dc:creator>
  <cp:lastModifiedBy>Henrik Gregers Boesen</cp:lastModifiedBy>
  <cp:revision>133</cp:revision>
  <dcterms:created xsi:type="dcterms:W3CDTF">2021-10-12T06:40:33Z</dcterms:created>
  <dcterms:modified xsi:type="dcterms:W3CDTF">2022-06-12T18:55:56Z</dcterms:modified>
</cp:coreProperties>
</file>