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60" r:id="rId3"/>
  </p:sldMasterIdLst>
  <p:notesMasterIdLst>
    <p:notesMasterId r:id="rId17"/>
  </p:notesMasterIdLst>
  <p:sldIdLst>
    <p:sldId id="951" r:id="rId4"/>
    <p:sldId id="275" r:id="rId5"/>
    <p:sldId id="944" r:id="rId6"/>
    <p:sldId id="2131" r:id="rId7"/>
    <p:sldId id="2132" r:id="rId8"/>
    <p:sldId id="747" r:id="rId9"/>
    <p:sldId id="952" r:id="rId10"/>
    <p:sldId id="2121" r:id="rId11"/>
    <p:sldId id="2133" r:id="rId12"/>
    <p:sldId id="2122" r:id="rId13"/>
    <p:sldId id="2129" r:id="rId14"/>
    <p:sldId id="1990" r:id="rId15"/>
    <p:sldId id="948" r:id="rId16"/>
  </p:sldIdLst>
  <p:sldSz cx="9144000" cy="6858000" type="screen4x3"/>
  <p:notesSz cx="6735763" cy="9866313"/>
  <p:custDataLst>
    <p:tags r:id="rId18"/>
  </p:custDataLst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tte Larsen" initials="GL" lastIdx="7" clrIdx="0">
    <p:extLst>
      <p:ext uri="{19B8F6BF-5375-455C-9EA6-DF929625EA0E}">
        <p15:presenceInfo xmlns:p15="http://schemas.microsoft.com/office/powerpoint/2012/main" userId="S-1-5-21-3987134680-2724869710-4043948062-2352" providerId="AD"/>
      </p:ext>
    </p:extLst>
  </p:cmAuthor>
  <p:cmAuthor id="2" name="Peter Kiærbye" initials="PK" lastIdx="1" clrIdx="1">
    <p:extLst>
      <p:ext uri="{19B8F6BF-5375-455C-9EA6-DF929625EA0E}">
        <p15:presenceInfo xmlns:p15="http://schemas.microsoft.com/office/powerpoint/2012/main" userId="S-1-5-21-3987134680-2724869710-4043948062-26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llemlayout 4 - Markerin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9" autoAdjust="0"/>
    <p:restoredTop sz="71798" autoAdjust="0"/>
  </p:normalViewPr>
  <p:slideViewPr>
    <p:cSldViewPr>
      <p:cViewPr varScale="1">
        <p:scale>
          <a:sx n="87" d="100"/>
          <a:sy n="87" d="100"/>
        </p:scale>
        <p:origin x="169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43513-C14E-45C6-AA9A-7F68E5ED4D03}" type="datetimeFigureOut">
              <a:rPr lang="da-DK" smtClean="0"/>
              <a:t>15-12-2022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16F9C-E732-4953-9378-97B9E2ACECC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716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A16F9C-E732-4953-9378-97B9E2ACECC3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07100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2C786C-E97D-41A3-BD5B-50E0BB95AE21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98757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4894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847F919C-09DD-4536-89D1-CAB01129BAF5}" type="datetimeFigureOut">
              <a:rPr lang="da-DK" smtClean="0"/>
              <a:pPr>
                <a:defRPr/>
              </a:pPr>
              <a:t>15-12-2022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10129558-198B-43EF-93CD-E8C439AFA352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5794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C14F9ED2-E3A0-4781-9854-E971F4401103}" type="datetimeFigureOut">
              <a:rPr lang="da-DK" smtClean="0"/>
              <a:pPr>
                <a:defRPr/>
              </a:pPr>
              <a:t>15-12-2022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2ACBA8B2-EC2C-4C86-9EBB-63C3BDF5DEC3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09599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92500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CDF40-DF59-44D2-A90A-563EE3E76F32}" type="datetimeFigureOut">
              <a:rPr lang="da-DK"/>
              <a:pPr>
                <a:defRPr/>
              </a:pPr>
              <a:t>15-12-2022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97977-1888-4333-87DE-698F1B73CE53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14585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2FF37-7F3F-46BB-A78A-6D81A6B65A8C}" type="datetimeFigureOut">
              <a:rPr lang="da-DK"/>
              <a:pPr>
                <a:defRPr/>
              </a:pPr>
              <a:t>15-12-2022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1EC76-CA30-4988-A65E-0AF9130340F4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175820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6AD39-8885-47E4-91AE-360074E1D5F6}" type="datetimeFigureOut">
              <a:rPr lang="da-DK"/>
              <a:pPr>
                <a:defRPr/>
              </a:pPr>
              <a:t>15-12-2022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38108-CBFD-4A46-A968-C360D463BA75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408744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12139-1651-4CFD-A926-C55F700CFE56}" type="datetimeFigureOut">
              <a:rPr lang="da-DK"/>
              <a:pPr>
                <a:defRPr/>
              </a:pPr>
              <a:t>15-12-2022</a:t>
            </a:fld>
            <a:endParaRPr lang="da-DK" dirty="0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416BD-D846-491C-9FAE-C0FF332ABA89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742428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EE9D8-265A-4807-9316-5F26549972E8}" type="datetimeFigureOut">
              <a:rPr lang="da-DK"/>
              <a:pPr>
                <a:defRPr/>
              </a:pPr>
              <a:t>15-12-2022</a:t>
            </a:fld>
            <a:endParaRPr lang="da-DK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AFDCA-C788-4E1C-9707-DAD4C9A33036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171966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A3D62-D461-41CA-813C-FD87523F95F9}" type="datetimeFigureOut">
              <a:rPr lang="da-DK"/>
              <a:pPr>
                <a:defRPr/>
              </a:pPr>
              <a:t>15-12-2022</a:t>
            </a:fld>
            <a:endParaRPr lang="da-DK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2316-58D5-4A56-8E9D-D3CFFA09CED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331874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2D1D1-A75C-4605-ADB8-86ECB7D0E7FD}" type="datetimeFigureOut">
              <a:rPr lang="da-DK"/>
              <a:pPr>
                <a:defRPr/>
              </a:pPr>
              <a:t>15-12-2022</a:t>
            </a:fld>
            <a:endParaRPr lang="da-DK" dirty="0"/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0C866-4EF0-4CB9-A721-4B54D6DF6E0D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6866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64168EAA-777E-4105-8CC2-B2603B0B3956}" type="datetimeFigureOut">
              <a:rPr lang="da-DK" smtClean="0"/>
              <a:pPr>
                <a:defRPr/>
              </a:pPr>
              <a:t>15-12-2022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B348FEBE-ACBD-4934-B9D4-FE53BBE1BE8C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687077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6760E-D64A-4EDA-A68E-4BF9E33536F2}" type="datetimeFigureOut">
              <a:rPr lang="da-DK"/>
              <a:pPr>
                <a:defRPr/>
              </a:pPr>
              <a:t>15-12-2022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C1712-F27C-43FE-AE48-4DCC4F8ADA4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782390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/>
              <a:t>Klik for at redigere i master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9255C-3214-4FE8-AD66-8792F6D378DF}" type="datetimeFigureOut">
              <a:rPr lang="da-DK"/>
              <a:pPr>
                <a:defRPr/>
              </a:pPr>
              <a:t>15-12-2022</a:t>
            </a:fld>
            <a:endParaRPr lang="da-DK" dirty="0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5784A-F74A-4778-B134-4BB0099CEC7F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604157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F583A-6550-4623-B2A3-F8A765C209E0}" type="datetimeFigureOut">
              <a:rPr lang="da-DK"/>
              <a:pPr>
                <a:defRPr/>
              </a:pPr>
              <a:t>15-12-2022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730C5-54EB-445E-B177-F694DF929A03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94476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F5DF4-760C-4DBC-B74A-069262D6DBA4}" type="datetimeFigureOut">
              <a:rPr lang="da-DK"/>
              <a:pPr>
                <a:defRPr/>
              </a:pPr>
              <a:t>15-12-2022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9B999-1159-4E9C-A52D-803E3C12D9DD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952464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39C05-7913-4D44-97C5-581E42567758}" type="datetimeFigureOut">
              <a:rPr lang="da-DK"/>
              <a:pPr>
                <a:defRPr/>
              </a:pPr>
              <a:t>15-12-2022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75171-96FB-4C55-BBA4-6C5B3088F404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237791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DCD8D-4CA3-4E60-9A48-22FFC38B2EBE}" type="datetimeFigureOut">
              <a:rPr lang="da-DK"/>
              <a:pPr>
                <a:defRPr/>
              </a:pPr>
              <a:t>15-12-2022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F0553-16FA-4FC5-9F01-C968A5656BFD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024109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FA70E-F989-48D4-8706-2FC5A410128B}" type="datetimeFigureOut">
              <a:rPr lang="da-DK"/>
              <a:pPr>
                <a:defRPr/>
              </a:pPr>
              <a:t>15-12-2022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03A68-C501-483D-A3A1-1EE65A5E2DE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705999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0EDCA-80B1-425B-836D-260B110005DB}" type="datetimeFigureOut">
              <a:rPr lang="da-DK"/>
              <a:pPr>
                <a:defRPr/>
              </a:pPr>
              <a:t>15-12-2022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9C8FE-8923-478D-BAD9-82F414782F6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115751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15A41-12F2-46F0-956B-DB4AA7A8555A}" type="datetimeFigureOut">
              <a:rPr lang="da-DK"/>
              <a:pPr>
                <a:defRPr/>
              </a:pPr>
              <a:t>15-12-2022</a:t>
            </a:fld>
            <a:endParaRPr lang="da-DK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5EC05-7821-4F3D-B54D-69F613B70F1D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27372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C1F86-BAC7-4BE3-A79E-65602D569DD8}" type="datetimeFigureOut">
              <a:rPr lang="da-DK"/>
              <a:pPr>
                <a:defRPr/>
              </a:pPr>
              <a:t>15-12-2022</a:t>
            </a:fld>
            <a:endParaRPr lang="da-DK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421A4-C69D-4B96-80F2-D150D43B3B5E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2309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06E8FC2A-6405-4168-9EBF-9F0995BFAB62}" type="datetimeFigureOut">
              <a:rPr lang="da-DK" smtClean="0"/>
              <a:pPr>
                <a:defRPr/>
              </a:pPr>
              <a:t>15-12-2022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6D84B314-1E5A-4C5D-8ED8-0CB03DEC236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603633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2C08E-6B58-46D3-A038-CAA44F7EEEA9}" type="datetimeFigureOut">
              <a:rPr lang="da-DK"/>
              <a:pPr>
                <a:defRPr/>
              </a:pPr>
              <a:t>15-12-2022</a:t>
            </a:fld>
            <a:endParaRPr lang="da-DK"/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3CAFF-FB21-4EC0-B8E3-6C76F0A3BE0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985171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/>
              <a:t>Klik for at redigere i master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C596D-4E76-4978-BAD1-AF40CDEFC95E}" type="datetimeFigureOut">
              <a:rPr lang="da-DK"/>
              <a:pPr>
                <a:defRPr/>
              </a:pPr>
              <a:t>15-12-2022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0EB1D-4C79-46F3-ABE8-F8CA727C5D83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771116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/>
              <a:t>Klik for at redigere i master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54000-1D7F-47BE-A9D7-A051A6F5A62B}" type="datetimeFigureOut">
              <a:rPr lang="da-DK"/>
              <a:pPr>
                <a:defRPr/>
              </a:pPr>
              <a:t>15-12-2022</a:t>
            </a:fld>
            <a:endParaRPr lang="da-DK" dirty="0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B5FA0-F973-41CB-A53B-AE6B7C4B1FED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981232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E1604-7102-4389-9873-FFFC1D2D3DC9}" type="datetimeFigureOut">
              <a:rPr lang="da-DK"/>
              <a:pPr>
                <a:defRPr/>
              </a:pPr>
              <a:t>15-12-2022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5A2BE-3008-4393-A65C-D1BE76E347C2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138592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95511-7C77-48CA-B906-1909741FE3CD}" type="datetimeFigureOut">
              <a:rPr lang="da-DK"/>
              <a:pPr>
                <a:defRPr/>
              </a:pPr>
              <a:t>15-12-2022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222DF-24D2-45C3-AFD9-1F6878700FAA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62595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1BD1ADA0-9DD0-41BA-A5B2-D82C33CB0E7E}" type="datetimeFigureOut">
              <a:rPr lang="da-DK" smtClean="0"/>
              <a:pPr>
                <a:defRPr/>
              </a:pPr>
              <a:t>15-12-2022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DCD63FD1-D70D-46AC-87DF-56A70CC87A15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6355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80B454D-3A88-498C-ADB1-5FC7AB1B8D2A}" type="datetimeFigureOut">
              <a:rPr lang="da-DK"/>
              <a:pPr>
                <a:defRPr/>
              </a:pPr>
              <a:t>15-12-2022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60683EA-2795-4F34-8FC7-549D767C79A7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95335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F73AAD54-9FED-4C6B-864A-29DC80B3493A}" type="datetimeFigureOut">
              <a:rPr lang="da-DK" smtClean="0"/>
              <a:pPr>
                <a:defRPr/>
              </a:pPr>
              <a:t>15-12-2022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DFD74D1C-7A39-4F3F-BD14-98BFBD039E08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09952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4521849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16" imgH="216" progId="TCLayout.ActiveDocument.1">
                  <p:embed/>
                </p:oleObj>
              </mc:Choice>
              <mc:Fallback>
                <p:oleObj name="think-cell Slide" r:id="rId3" imgW="216" imgH="216" progId="TCLayout.ActiveDocument.1">
                  <p:embed/>
                  <p:pic>
                    <p:nvPicPr>
                      <p:cNvPr id="5" name="Objek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794961A7-0E8F-48DA-B43B-F592EDB0E8C2}" type="datetimeFigureOut">
              <a:rPr lang="da-DK" smtClean="0"/>
              <a:pPr>
                <a:defRPr/>
              </a:pPr>
              <a:t>15-12-2022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255929F4-1933-447B-B76B-F8C6EF761534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77647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8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A606FA11-9B3E-4356-BD77-796B844DF54A}" type="datetimeFigureOut">
              <a:rPr lang="da-DK" smtClean="0"/>
              <a:pPr>
                <a:defRPr/>
              </a:pPr>
              <a:t>15-12-2022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328927F8-52B5-4648-B5C9-15224B64686E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86335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a-DK" noProof="0" dirty="0"/>
              <a:t>Klik på ikonet for at tilføje et billede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251C428C-BEE2-4633-8C9B-236F0368E12C}" type="datetimeFigureOut">
              <a:rPr lang="da-DK" smtClean="0"/>
              <a:pPr>
                <a:defRPr/>
              </a:pPr>
              <a:t>15-12-2022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B4A0C890-359F-4610-958D-3704BC00E1AD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09391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402365941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216" imgH="216" progId="TCLayout.ActiveDocument.1">
                  <p:embed/>
                </p:oleObj>
              </mc:Choice>
              <mc:Fallback>
                <p:oleObj name="think-cell Slide" r:id="rId15" imgW="216" imgH="216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Billede 3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04838"/>
            <a:ext cx="1537728" cy="48785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696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Pladsholder til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/>
              <a:t>Klik for at redigere i master</a:t>
            </a:r>
          </a:p>
        </p:txBody>
      </p:sp>
      <p:sp>
        <p:nvSpPr>
          <p:cNvPr id="2051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99B0B3BD-0F07-4675-8846-F4E4242C7A22}" type="datetimeFigureOut">
              <a:rPr lang="da-DK" smtClean="0"/>
              <a:pPr>
                <a:defRPr/>
              </a:pPr>
              <a:t>15-12-2022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EDDA0A75-EBCD-4880-80FE-7F6C7FAA7A9E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Pladsholder til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/>
              <a:t>Klik for at redigere i master</a:t>
            </a:r>
          </a:p>
        </p:txBody>
      </p:sp>
      <p:sp>
        <p:nvSpPr>
          <p:cNvPr id="3075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60DF4FB2-3FD1-4138-9241-A3900712EE51}" type="datetimeFigureOut">
              <a:rPr lang="da-DK" smtClean="0"/>
              <a:pPr>
                <a:defRPr/>
              </a:pPr>
              <a:t>15-12-2022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911E8407-0084-47CB-91D5-8D1DF795A6C4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Et billede, der indeholder græs, himmel, udendørs, felt&#10;&#10;Automatisk genereret beskrivelse">
            <a:extLst>
              <a:ext uri="{FF2B5EF4-FFF2-40B4-BE49-F238E27FC236}">
                <a16:creationId xmlns:a16="http://schemas.microsoft.com/office/drawing/2014/main" id="{486D9F7D-B7B3-49A5-AACC-4E2B75CFFC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104DEAFD-18E5-43E9-978A-FE6A67207923}"/>
              </a:ext>
            </a:extLst>
          </p:cNvPr>
          <p:cNvSpPr txBox="1"/>
          <p:nvPr/>
        </p:nvSpPr>
        <p:spPr>
          <a:xfrm>
            <a:off x="1403648" y="332656"/>
            <a:ext cx="547260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dirty="0">
                <a:latin typeface="Arial" panose="020B0604020202020204" pitchFamily="34" charset="0"/>
                <a:cs typeface="Arial" panose="020B0604020202020204" pitchFamily="34" charset="0"/>
              </a:rPr>
              <a:t>Præsentation af  </a:t>
            </a:r>
          </a:p>
          <a:p>
            <a:pPr algn="ctr"/>
            <a:r>
              <a:rPr lang="da-DK" sz="3200" dirty="0">
                <a:latin typeface="Arial" panose="020B0604020202020204" pitchFamily="34" charset="0"/>
                <a:cs typeface="Arial" panose="020B0604020202020204" pitchFamily="34" charset="0"/>
              </a:rPr>
              <a:t>Fjernvarme Fyn</a:t>
            </a:r>
          </a:p>
          <a:p>
            <a:pPr algn="ctr"/>
            <a:endParaRPr lang="da-DK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a-DK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Forsyningschef</a:t>
            </a:r>
          </a:p>
          <a:p>
            <a:pPr algn="ctr"/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Jakob Storm Rasmussen</a:t>
            </a:r>
          </a:p>
          <a:p>
            <a:pPr algn="ctr"/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031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3">
            <a:extLst>
              <a:ext uri="{FF2B5EF4-FFF2-40B4-BE49-F238E27FC236}">
                <a16:creationId xmlns:a16="http://schemas.microsoft.com/office/drawing/2014/main" id="{D229E2FC-0A50-4384-AB90-47E6929C2568}"/>
              </a:ext>
            </a:extLst>
          </p:cNvPr>
          <p:cNvSpPr>
            <a:spLocks noGrp="1"/>
          </p:cNvSpPr>
          <p:nvPr/>
        </p:nvSpPr>
        <p:spPr>
          <a:xfrm>
            <a:off x="107504" y="188640"/>
            <a:ext cx="9036496" cy="670337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400" dirty="0">
                <a:latin typeface="+mj-lt"/>
              </a:rPr>
              <a:t>Nuværende priser – årligt</a:t>
            </a:r>
          </a:p>
          <a:p>
            <a:pPr marL="0" indent="0">
              <a:buNone/>
            </a:pPr>
            <a:endParaRPr lang="da-DK" sz="2400" dirty="0">
              <a:latin typeface="+mj-lt"/>
            </a:endParaRPr>
          </a:p>
          <a:p>
            <a:pPr lvl="2"/>
            <a:r>
              <a:rPr lang="da-DK" dirty="0">
                <a:latin typeface="+mj-lt"/>
              </a:rPr>
              <a:t>Vilkår som i resten af Fjernvarme Fyn A/S forsyningsområde</a:t>
            </a:r>
          </a:p>
          <a:p>
            <a:pPr lvl="2"/>
            <a:r>
              <a:rPr lang="da-DK" dirty="0">
                <a:latin typeface="+mj-lt"/>
              </a:rPr>
              <a:t>Energibidrag = 108,75 kr./GJ (391,50kr./MWh)</a:t>
            </a:r>
          </a:p>
          <a:p>
            <a:pPr lvl="2"/>
            <a:r>
              <a:rPr lang="da-DK" dirty="0">
                <a:latin typeface="+mj-lt"/>
              </a:rPr>
              <a:t>Transportbidrag   = 3,50 kr./m3</a:t>
            </a:r>
          </a:p>
          <a:p>
            <a:pPr lvl="2"/>
            <a:r>
              <a:rPr lang="da-DK" dirty="0">
                <a:latin typeface="+mj-lt"/>
              </a:rPr>
              <a:t>Målerbidrag 	= 325 kr./år</a:t>
            </a:r>
          </a:p>
          <a:p>
            <a:pPr lvl="2"/>
            <a:r>
              <a:rPr lang="da-DK" dirty="0">
                <a:latin typeface="+mj-lt"/>
              </a:rPr>
              <a:t>Effektbidrag 	= 12,50 kr./m2 			</a:t>
            </a:r>
          </a:p>
          <a:p>
            <a:pPr marL="914400" lvl="2" indent="0">
              <a:buNone/>
            </a:pPr>
            <a:r>
              <a:rPr lang="da-DK" dirty="0">
                <a:latin typeface="+mj-lt"/>
              </a:rPr>
              <a:t>   (alle priser inkl. moms)</a:t>
            </a:r>
          </a:p>
          <a:p>
            <a:pPr lvl="2"/>
            <a:endParaRPr lang="da-DK" dirty="0">
              <a:latin typeface="+mj-lt"/>
            </a:endParaRPr>
          </a:p>
          <a:p>
            <a:pPr lvl="2"/>
            <a:r>
              <a:rPr lang="da-DK" dirty="0">
                <a:latin typeface="+mj-lt"/>
              </a:rPr>
              <a:t>Opkræves på 4 á conto opkrævninger og 1 årsopgørelse</a:t>
            </a:r>
          </a:p>
          <a:p>
            <a:pPr lvl="2"/>
            <a:r>
              <a:rPr lang="da-DK" dirty="0">
                <a:latin typeface="+mj-lt"/>
              </a:rPr>
              <a:t>Standard hus 130 m2 og 18,1 MWh</a:t>
            </a:r>
          </a:p>
          <a:p>
            <a:pPr marL="914400" lvl="2" indent="0">
              <a:buNone/>
            </a:pPr>
            <a:r>
              <a:rPr lang="da-DK" dirty="0">
                <a:latin typeface="+mj-lt"/>
              </a:rPr>
              <a:t>   ~ </a:t>
            </a:r>
            <a:r>
              <a:rPr lang="da-DK" b="1" u="sng" dirty="0">
                <a:latin typeface="+mj-lt"/>
              </a:rPr>
              <a:t>10.739 kr. pr. år</a:t>
            </a:r>
          </a:p>
          <a:p>
            <a:pPr lvl="2"/>
            <a:endParaRPr lang="da-DK" sz="2800" dirty="0">
              <a:latin typeface="+mj-lt"/>
            </a:endParaRPr>
          </a:p>
          <a:p>
            <a:pPr lvl="2"/>
            <a:r>
              <a:rPr lang="da-DK" sz="2800" dirty="0">
                <a:latin typeface="+mj-lt"/>
              </a:rPr>
              <a:t>18,1 MWh ~ 1683 m3 gas</a:t>
            </a:r>
          </a:p>
          <a:p>
            <a:pPr lvl="2"/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3944475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BF2474-4234-4BAA-97A8-7DF672B77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Ledningsarbejde</a:t>
            </a:r>
            <a:br>
              <a:rPr lang="da-DK" dirty="0"/>
            </a:br>
            <a:r>
              <a:rPr lang="da-DK" dirty="0"/>
              <a:t>til huse</a:t>
            </a:r>
          </a:p>
        </p:txBody>
      </p:sp>
      <p:pic>
        <p:nvPicPr>
          <p:cNvPr id="7" name="Billede 6" descr="Et billede, der indeholder udendørs&#10;&#10;Automatisk genereret beskrivelse">
            <a:extLst>
              <a:ext uri="{FF2B5EF4-FFF2-40B4-BE49-F238E27FC236}">
                <a16:creationId xmlns:a16="http://schemas.microsoft.com/office/drawing/2014/main" id="{1F35B485-CEEC-4589-B525-06D690BB6C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782762"/>
            <a:ext cx="3394472" cy="4525963"/>
          </a:xfrm>
          <a:prstGeom prst="rect">
            <a:avLst/>
          </a:prstGeom>
        </p:spPr>
      </p:pic>
      <p:pic>
        <p:nvPicPr>
          <p:cNvPr id="4" name="Billede 3" descr="Et billede, der indeholder træ&#10;&#10;Automatisk genereret beskrivelse">
            <a:extLst>
              <a:ext uri="{FF2B5EF4-FFF2-40B4-BE49-F238E27FC236}">
                <a16:creationId xmlns:a16="http://schemas.microsoft.com/office/drawing/2014/main" id="{6D56526E-6CFA-4554-A33E-2DCDDD4052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40217" y="554204"/>
            <a:ext cx="2596506" cy="1947379"/>
          </a:xfrm>
          <a:prstGeom prst="rect">
            <a:avLst/>
          </a:prstGeom>
        </p:spPr>
      </p:pic>
      <p:pic>
        <p:nvPicPr>
          <p:cNvPr id="8" name="Billede 7" descr="Et billede, der indeholder udendørs, græs, bygning, brand&#10;&#10;Automatisk genereret beskrivelse">
            <a:extLst>
              <a:ext uri="{FF2B5EF4-FFF2-40B4-BE49-F238E27FC236}">
                <a16:creationId xmlns:a16="http://schemas.microsoft.com/office/drawing/2014/main" id="{839E41EE-C044-473C-9DFC-DD3F363F9C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953" y="810247"/>
            <a:ext cx="2074738" cy="2467509"/>
          </a:xfrm>
          <a:prstGeom prst="rect">
            <a:avLst/>
          </a:prstGeom>
        </p:spPr>
      </p:pic>
      <p:pic>
        <p:nvPicPr>
          <p:cNvPr id="9" name="676E4596-9022-4254-9F96-191624E91CEF" descr="IMG_6924.jpg">
            <a:extLst>
              <a:ext uri="{FF2B5EF4-FFF2-40B4-BE49-F238E27FC236}">
                <a16:creationId xmlns:a16="http://schemas.microsoft.com/office/drawing/2014/main" id="{63C52F66-A79B-88A6-7D25-8EC03E04AC0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215" y="2792792"/>
            <a:ext cx="2992563" cy="3990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3769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/>
          <p:cNvSpPr txBox="1"/>
          <p:nvPr/>
        </p:nvSpPr>
        <p:spPr>
          <a:xfrm>
            <a:off x="179512" y="1313366"/>
            <a:ext cx="8335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a-D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da-DK" sz="2400" b="1" dirty="0">
                <a:latin typeface="Verdana" panose="020B0604030504040204" pitchFamily="34" charset="0"/>
                <a:ea typeface="Verdana" panose="020B0604030504040204" pitchFamily="34" charset="0"/>
              </a:rPr>
              <a:t>Fjernvarme Fyn tager samfundsansvar</a:t>
            </a:r>
            <a:endParaRPr lang="da-DK" sz="2400" b="1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" name="Billede 4" descr="Et billede, der indeholder træ, udendørs, himmel, græs&#10;&#10;Automatisk genereret beskrivelse">
            <a:extLst>
              <a:ext uri="{FF2B5EF4-FFF2-40B4-BE49-F238E27FC236}">
                <a16:creationId xmlns:a16="http://schemas.microsoft.com/office/drawing/2014/main" id="{C61E6618-444B-4242-9C46-20D212AEE4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0" b="9849"/>
          <a:stretch/>
        </p:blipFill>
        <p:spPr>
          <a:xfrm>
            <a:off x="0" y="2132856"/>
            <a:ext cx="9143366" cy="5021796"/>
          </a:xfrm>
          <a:prstGeom prst="rect">
            <a:avLst/>
          </a:prstGeom>
        </p:spPr>
      </p:pic>
      <p:pic>
        <p:nvPicPr>
          <p:cNvPr id="17" name="Billede 16">
            <a:extLst>
              <a:ext uri="{FF2B5EF4-FFF2-40B4-BE49-F238E27FC236}">
                <a16:creationId xmlns:a16="http://schemas.microsoft.com/office/drawing/2014/main" id="{3AB3C656-277F-4F92-A570-567D8DCE73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12" t="19950" r="27712" b="20600"/>
          <a:stretch/>
        </p:blipFill>
        <p:spPr>
          <a:xfrm>
            <a:off x="2592970" y="2492896"/>
            <a:ext cx="2160241" cy="4077072"/>
          </a:xfrm>
          <a:prstGeom prst="rect">
            <a:avLst/>
          </a:prstGeom>
        </p:spPr>
      </p:pic>
      <p:sp>
        <p:nvSpPr>
          <p:cNvPr id="21" name="Ellipse 20">
            <a:extLst>
              <a:ext uri="{FF2B5EF4-FFF2-40B4-BE49-F238E27FC236}">
                <a16:creationId xmlns:a16="http://schemas.microsoft.com/office/drawing/2014/main" id="{B88E172B-6C7E-4A8F-BAF2-05FEA143882A}"/>
              </a:ext>
            </a:extLst>
          </p:cNvPr>
          <p:cNvSpPr/>
          <p:nvPr/>
        </p:nvSpPr>
        <p:spPr>
          <a:xfrm>
            <a:off x="3557739" y="3509795"/>
            <a:ext cx="216024" cy="216024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23" name="Lige forbindelse 22">
            <a:extLst>
              <a:ext uri="{FF2B5EF4-FFF2-40B4-BE49-F238E27FC236}">
                <a16:creationId xmlns:a16="http://schemas.microsoft.com/office/drawing/2014/main" id="{D13CE7AD-D18F-4944-9285-93DE3A1C3D1D}"/>
              </a:ext>
            </a:extLst>
          </p:cNvPr>
          <p:cNvCxnSpPr>
            <a:cxnSpLocks/>
          </p:cNvCxnSpPr>
          <p:nvPr/>
        </p:nvCxnSpPr>
        <p:spPr>
          <a:xfrm>
            <a:off x="3640474" y="3509795"/>
            <a:ext cx="0" cy="108000"/>
          </a:xfrm>
          <a:prstGeom prst="line">
            <a:avLst/>
          </a:prstGeom>
          <a:ln w="381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felt 23">
            <a:extLst>
              <a:ext uri="{FF2B5EF4-FFF2-40B4-BE49-F238E27FC236}">
                <a16:creationId xmlns:a16="http://schemas.microsoft.com/office/drawing/2014/main" id="{DEE8BFFA-33DD-49F0-9E6B-914A5410EE6B}"/>
              </a:ext>
            </a:extLst>
          </p:cNvPr>
          <p:cNvSpPr txBox="1"/>
          <p:nvPr/>
        </p:nvSpPr>
        <p:spPr>
          <a:xfrm>
            <a:off x="3355656" y="2934664"/>
            <a:ext cx="1008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1" dirty="0">
                <a:solidFill>
                  <a:srgbClr val="CC8A06"/>
                </a:solidFill>
              </a:rPr>
              <a:t>BÆREDYGTIG</a:t>
            </a:r>
            <a:br>
              <a:rPr lang="da-DK" sz="900" b="1" dirty="0">
                <a:solidFill>
                  <a:srgbClr val="CC8A06"/>
                </a:solidFill>
              </a:rPr>
            </a:br>
            <a:r>
              <a:rPr lang="da-DK" sz="900" b="1" dirty="0">
                <a:solidFill>
                  <a:srgbClr val="CC8A06"/>
                </a:solidFill>
              </a:rPr>
              <a:t>ENERGI</a:t>
            </a:r>
          </a:p>
        </p:txBody>
      </p:sp>
      <p:sp>
        <p:nvSpPr>
          <p:cNvPr id="33" name="Tekstfelt 32">
            <a:extLst>
              <a:ext uri="{FF2B5EF4-FFF2-40B4-BE49-F238E27FC236}">
                <a16:creationId xmlns:a16="http://schemas.microsoft.com/office/drawing/2014/main" id="{C8CB9DEE-CCE7-474D-ADB3-E1E729CB4970}"/>
              </a:ext>
            </a:extLst>
          </p:cNvPr>
          <p:cNvSpPr txBox="1"/>
          <p:nvPr/>
        </p:nvSpPr>
        <p:spPr>
          <a:xfrm>
            <a:off x="3114697" y="2852784"/>
            <a:ext cx="479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>
                <a:solidFill>
                  <a:srgbClr val="D79207"/>
                </a:solidFill>
              </a:rPr>
              <a:t>7</a:t>
            </a:r>
          </a:p>
        </p:txBody>
      </p:sp>
      <p:sp>
        <p:nvSpPr>
          <p:cNvPr id="27" name="Tekstfelt 26">
            <a:extLst>
              <a:ext uri="{FF2B5EF4-FFF2-40B4-BE49-F238E27FC236}">
                <a16:creationId xmlns:a16="http://schemas.microsoft.com/office/drawing/2014/main" id="{D0F21442-F175-4D39-AD93-6F560D149365}"/>
              </a:ext>
            </a:extLst>
          </p:cNvPr>
          <p:cNvSpPr txBox="1"/>
          <p:nvPr/>
        </p:nvSpPr>
        <p:spPr>
          <a:xfrm>
            <a:off x="2789334" y="4113861"/>
            <a:ext cx="17281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b="1" dirty="0">
                <a:solidFill>
                  <a:schemeClr val="bg1"/>
                </a:solidFill>
              </a:rPr>
              <a:t>Globalt ansvar</a:t>
            </a:r>
            <a:br>
              <a:rPr lang="da-DK" sz="2000" b="1" dirty="0">
                <a:solidFill>
                  <a:schemeClr val="bg1"/>
                </a:solidFill>
              </a:rPr>
            </a:br>
            <a:r>
              <a:rPr lang="da-DK" sz="1600" dirty="0">
                <a:solidFill>
                  <a:schemeClr val="bg1"/>
                </a:solidFill>
              </a:rPr>
              <a:t>Den grønne</a:t>
            </a:r>
            <a:br>
              <a:rPr lang="da-DK" sz="1600" dirty="0">
                <a:solidFill>
                  <a:schemeClr val="bg1"/>
                </a:solidFill>
              </a:rPr>
            </a:br>
            <a:r>
              <a:rPr lang="da-DK" sz="1600" dirty="0">
                <a:solidFill>
                  <a:schemeClr val="bg1"/>
                </a:solidFill>
              </a:rPr>
              <a:t>omstilling</a:t>
            </a:r>
            <a:endParaRPr lang="da-DK" sz="1600" b="1" dirty="0">
              <a:solidFill>
                <a:schemeClr val="bg1"/>
              </a:solidFill>
            </a:endParaRPr>
          </a:p>
        </p:txBody>
      </p:sp>
      <p:pic>
        <p:nvPicPr>
          <p:cNvPr id="41" name="Billede 40">
            <a:extLst>
              <a:ext uri="{FF2B5EF4-FFF2-40B4-BE49-F238E27FC236}">
                <a16:creationId xmlns:a16="http://schemas.microsoft.com/office/drawing/2014/main" id="{D93CB199-AFAF-4F27-B198-8200DBB4394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9" t="19950" r="27712" b="19950"/>
          <a:stretch/>
        </p:blipFill>
        <p:spPr>
          <a:xfrm>
            <a:off x="4666032" y="2448272"/>
            <a:ext cx="1944217" cy="4121696"/>
          </a:xfrm>
          <a:prstGeom prst="rect">
            <a:avLst/>
          </a:prstGeom>
        </p:spPr>
      </p:pic>
      <p:sp>
        <p:nvSpPr>
          <p:cNvPr id="48" name="Tekstfelt 47">
            <a:extLst>
              <a:ext uri="{FF2B5EF4-FFF2-40B4-BE49-F238E27FC236}">
                <a16:creationId xmlns:a16="http://schemas.microsoft.com/office/drawing/2014/main" id="{790B8251-D63B-44BE-9EE3-84E03D467887}"/>
              </a:ext>
            </a:extLst>
          </p:cNvPr>
          <p:cNvSpPr txBox="1"/>
          <p:nvPr/>
        </p:nvSpPr>
        <p:spPr>
          <a:xfrm>
            <a:off x="4723246" y="4182073"/>
            <a:ext cx="182978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b="1" dirty="0">
                <a:solidFill>
                  <a:schemeClr val="bg1"/>
                </a:solidFill>
              </a:rPr>
              <a:t>Internt ansvar</a:t>
            </a:r>
            <a:br>
              <a:rPr lang="da-DK" sz="2000" b="1" dirty="0">
                <a:solidFill>
                  <a:schemeClr val="bg1"/>
                </a:solidFill>
              </a:rPr>
            </a:br>
            <a:r>
              <a:rPr lang="da-DK" sz="1600" dirty="0">
                <a:solidFill>
                  <a:schemeClr val="bg1"/>
                </a:solidFill>
              </a:rPr>
              <a:t>Stiller krav og forsøger at  påvirke</a:t>
            </a:r>
          </a:p>
          <a:p>
            <a:pPr algn="ctr"/>
            <a:endParaRPr lang="da-DK" sz="1600" dirty="0">
              <a:solidFill>
                <a:schemeClr val="bg1"/>
              </a:solidFill>
            </a:endParaRPr>
          </a:p>
        </p:txBody>
      </p:sp>
      <p:pic>
        <p:nvPicPr>
          <p:cNvPr id="50" name="Billede 49">
            <a:extLst>
              <a:ext uri="{FF2B5EF4-FFF2-40B4-BE49-F238E27FC236}">
                <a16:creationId xmlns:a16="http://schemas.microsoft.com/office/drawing/2014/main" id="{D41801AE-2E7D-4D91-BF48-209BA4EA86C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65" t="43971" r="43967" b="42597"/>
          <a:stretch/>
        </p:blipFill>
        <p:spPr>
          <a:xfrm>
            <a:off x="5136807" y="3363168"/>
            <a:ext cx="902150" cy="499789"/>
          </a:xfrm>
          <a:prstGeom prst="rect">
            <a:avLst/>
          </a:prstGeom>
        </p:spPr>
      </p:pic>
      <p:sp>
        <p:nvSpPr>
          <p:cNvPr id="51" name="Tekstfelt 50">
            <a:extLst>
              <a:ext uri="{FF2B5EF4-FFF2-40B4-BE49-F238E27FC236}">
                <a16:creationId xmlns:a16="http://schemas.microsoft.com/office/drawing/2014/main" id="{E2471993-A915-4BB5-9352-D760B128E20F}"/>
              </a:ext>
            </a:extLst>
          </p:cNvPr>
          <p:cNvSpPr txBox="1"/>
          <p:nvPr/>
        </p:nvSpPr>
        <p:spPr>
          <a:xfrm>
            <a:off x="5420650" y="2931120"/>
            <a:ext cx="10081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1" dirty="0">
                <a:solidFill>
                  <a:srgbClr val="CC8A06"/>
                </a:solidFill>
              </a:rPr>
              <a:t>ANSVARLIGT FORBRUG OG</a:t>
            </a:r>
            <a:br>
              <a:rPr lang="da-DK" sz="900" b="1" dirty="0">
                <a:solidFill>
                  <a:srgbClr val="CC8A06"/>
                </a:solidFill>
              </a:rPr>
            </a:br>
            <a:r>
              <a:rPr lang="da-DK" sz="900" b="1" dirty="0">
                <a:solidFill>
                  <a:srgbClr val="CC8A06"/>
                </a:solidFill>
              </a:rPr>
              <a:t>PRODUKTION</a:t>
            </a:r>
          </a:p>
        </p:txBody>
      </p:sp>
      <p:sp>
        <p:nvSpPr>
          <p:cNvPr id="52" name="Tekstfelt 51">
            <a:extLst>
              <a:ext uri="{FF2B5EF4-FFF2-40B4-BE49-F238E27FC236}">
                <a16:creationId xmlns:a16="http://schemas.microsoft.com/office/drawing/2014/main" id="{9798BADB-C5CE-449B-8B1F-5915E3AD8E85}"/>
              </a:ext>
            </a:extLst>
          </p:cNvPr>
          <p:cNvSpPr txBox="1"/>
          <p:nvPr/>
        </p:nvSpPr>
        <p:spPr>
          <a:xfrm>
            <a:off x="4988599" y="2859112"/>
            <a:ext cx="579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>
                <a:solidFill>
                  <a:srgbClr val="D79207"/>
                </a:solidFill>
              </a:rPr>
              <a:t>12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BF35A6DF-D0DF-4675-819E-921E9B43265B}"/>
              </a:ext>
            </a:extLst>
          </p:cNvPr>
          <p:cNvSpPr txBox="1"/>
          <p:nvPr/>
        </p:nvSpPr>
        <p:spPr>
          <a:xfrm>
            <a:off x="2711223" y="5066215"/>
            <a:ext cx="194421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9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Bidrager til at Odense kan blive Klimaneutral 2030</a:t>
            </a:r>
          </a:p>
          <a:p>
            <a:pPr algn="ctr"/>
            <a:r>
              <a:rPr lang="da-DK" sz="9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Fokus på footprint</a:t>
            </a:r>
          </a:p>
        </p:txBody>
      </p:sp>
      <p:sp>
        <p:nvSpPr>
          <p:cNvPr id="28" name="Tekstfelt 27">
            <a:extLst>
              <a:ext uri="{FF2B5EF4-FFF2-40B4-BE49-F238E27FC236}">
                <a16:creationId xmlns:a16="http://schemas.microsoft.com/office/drawing/2014/main" id="{D2C8C980-0DD9-4780-AAFD-FB58728AF88D}"/>
              </a:ext>
            </a:extLst>
          </p:cNvPr>
          <p:cNvSpPr txBox="1"/>
          <p:nvPr/>
        </p:nvSpPr>
        <p:spPr>
          <a:xfrm>
            <a:off x="4666032" y="5051538"/>
            <a:ext cx="19442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da-DK" sz="9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Bæredygtige indkøb </a:t>
            </a:r>
          </a:p>
          <a:p>
            <a:pPr marL="0" indent="0" algn="ctr">
              <a:buNone/>
            </a:pPr>
            <a:r>
              <a:rPr lang="da-DK" sz="9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Code of Conduct </a:t>
            </a:r>
          </a:p>
          <a:p>
            <a:pPr marL="0" indent="0" algn="ctr">
              <a:buNone/>
            </a:pPr>
            <a:r>
              <a:rPr lang="da-DK" sz="9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El-biler og cykler</a:t>
            </a:r>
          </a:p>
          <a:p>
            <a:pPr marL="0" indent="0" algn="ctr">
              <a:buNone/>
            </a:pPr>
            <a:r>
              <a:rPr lang="da-DK" sz="9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Bæredygtig kantinedrift</a:t>
            </a:r>
          </a:p>
          <a:p>
            <a:pPr marL="0" indent="0" algn="ctr">
              <a:buNone/>
            </a:pPr>
            <a:r>
              <a:rPr lang="da-DK" sz="9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Elever og praktikanter</a:t>
            </a:r>
          </a:p>
          <a:p>
            <a:pPr algn="ctr"/>
            <a:r>
              <a:rPr lang="da-DK" sz="9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Sponsorater, bæredygtigt byggeri, interessent inddragelse</a:t>
            </a:r>
          </a:p>
          <a:p>
            <a:pPr marL="0" indent="0" algn="ctr">
              <a:buNone/>
            </a:pPr>
            <a:r>
              <a:rPr lang="da-DK" sz="9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0" indent="0" algn="ctr">
              <a:buNone/>
            </a:pPr>
            <a:endParaRPr lang="da-DK" sz="9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557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348880"/>
            <a:ext cx="6096528" cy="2507197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C481DA75-C8C4-4B06-916A-B7CF90014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776" y="1772816"/>
            <a:ext cx="8604448" cy="477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622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" y="0"/>
            <a:ext cx="9140028" cy="6967559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FBDD46FF-0C9E-4474-B6BE-2BDF26067AF4}"/>
              </a:ext>
            </a:extLst>
          </p:cNvPr>
          <p:cNvSpPr/>
          <p:nvPr/>
        </p:nvSpPr>
        <p:spPr>
          <a:xfrm>
            <a:off x="179512" y="0"/>
            <a:ext cx="2088232" cy="4766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Forsyningsområde</a:t>
            </a:r>
          </a:p>
        </p:txBody>
      </p:sp>
    </p:spTree>
    <p:extLst>
      <p:ext uri="{BB962C8B-B14F-4D97-AF65-F5344CB8AC3E}">
        <p14:creationId xmlns:p14="http://schemas.microsoft.com/office/powerpoint/2010/main" val="591641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14B8A2-E1BB-436D-B22D-C3F248478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1138"/>
            <a:ext cx="8229600" cy="1143000"/>
          </a:xfrm>
        </p:spPr>
        <p:txBody>
          <a:bodyPr/>
          <a:lstStyle/>
          <a:p>
            <a:r>
              <a:rPr lang="da-DK" sz="1800" b="1" dirty="0">
                <a:latin typeface="Arial" panose="020B0604020202020204" pitchFamily="34" charset="0"/>
                <a:cs typeface="Arial" panose="020B0604020202020204" pitchFamily="34" charset="0"/>
              </a:rPr>
              <a:t>Konvertering af Årslev/Sdr Nærå (og andre områder)</a:t>
            </a:r>
            <a:br>
              <a:rPr lang="da-DK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a-DK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800" b="1" dirty="0">
                <a:latin typeface="Arial" panose="020B0604020202020204" pitchFamily="34" charset="0"/>
                <a:cs typeface="Arial" panose="020B0604020202020204" pitchFamily="34" charset="0"/>
              </a:rPr>
              <a:t>Arbejdet er i gang </a:t>
            </a:r>
          </a:p>
        </p:txBody>
      </p:sp>
      <p:pic>
        <p:nvPicPr>
          <p:cNvPr id="5" name="Billede 4" descr="Et billede, der indeholder udendørs, græs, vej, sidder&#10;&#10;Automatisk genereret beskrivelse">
            <a:extLst>
              <a:ext uri="{FF2B5EF4-FFF2-40B4-BE49-F238E27FC236}">
                <a16:creationId xmlns:a16="http://schemas.microsoft.com/office/drawing/2014/main" id="{80393F3C-AE25-4998-9F65-5679EF26B1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90641"/>
            <a:ext cx="5001920" cy="3334614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0EA03199-3391-4DD2-A702-4430F25E1147}"/>
              </a:ext>
            </a:extLst>
          </p:cNvPr>
          <p:cNvSpPr/>
          <p:nvPr/>
        </p:nvSpPr>
        <p:spPr>
          <a:xfrm>
            <a:off x="290159" y="4928750"/>
            <a:ext cx="841487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Op til ca. 1500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eksisterende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bygninger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Op til ca. 600 nye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boliger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~ 5 km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transmissionsledning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distributionsnet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stik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Stikaftaler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i Nr.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Lyndelse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/Nr.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Søby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Skallebølle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Vissenbjerg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give op til 1500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kunder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mere.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Samlet ~ 11.000 nye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kunder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inden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2030</a:t>
            </a:r>
          </a:p>
        </p:txBody>
      </p:sp>
      <p:pic>
        <p:nvPicPr>
          <p:cNvPr id="8" name="90730B28-7BDF-4A91-A4FF-CD0BD4FA0701">
            <a:extLst>
              <a:ext uri="{FF2B5EF4-FFF2-40B4-BE49-F238E27FC236}">
                <a16:creationId xmlns:a16="http://schemas.microsoft.com/office/drawing/2014/main" id="{0638EC5C-8BF1-4D80-AE30-DD71E6706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517" y="2075178"/>
            <a:ext cx="3394473" cy="4525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6789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233C075E-DA90-EC87-C511-2FA122686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24" y="188640"/>
            <a:ext cx="9030476" cy="6669360"/>
          </a:xfrm>
          <a:prstGeom prst="rect">
            <a:avLst/>
          </a:prstGeom>
        </p:spPr>
      </p:pic>
      <p:sp>
        <p:nvSpPr>
          <p:cNvPr id="2" name="Stjerne: 6 takker 1">
            <a:extLst>
              <a:ext uri="{FF2B5EF4-FFF2-40B4-BE49-F238E27FC236}">
                <a16:creationId xmlns:a16="http://schemas.microsoft.com/office/drawing/2014/main" id="{6DABE05F-8016-F14F-BD0B-9D887B5AFE98}"/>
              </a:ext>
            </a:extLst>
          </p:cNvPr>
          <p:cNvSpPr/>
          <p:nvPr/>
        </p:nvSpPr>
        <p:spPr>
          <a:xfrm>
            <a:off x="2339752" y="4365104"/>
            <a:ext cx="432048" cy="410344"/>
          </a:xfrm>
          <a:prstGeom prst="star6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Stjerne: 6 takker 2">
            <a:extLst>
              <a:ext uri="{FF2B5EF4-FFF2-40B4-BE49-F238E27FC236}">
                <a16:creationId xmlns:a16="http://schemas.microsoft.com/office/drawing/2014/main" id="{F9B72AC2-7B78-4BE0-1C16-0DF7003D3306}"/>
              </a:ext>
            </a:extLst>
          </p:cNvPr>
          <p:cNvSpPr/>
          <p:nvPr/>
        </p:nvSpPr>
        <p:spPr>
          <a:xfrm>
            <a:off x="2339752" y="3126747"/>
            <a:ext cx="432048" cy="410344"/>
          </a:xfrm>
          <a:prstGeom prst="star6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Stjerne: 6 takker 6">
            <a:extLst>
              <a:ext uri="{FF2B5EF4-FFF2-40B4-BE49-F238E27FC236}">
                <a16:creationId xmlns:a16="http://schemas.microsoft.com/office/drawing/2014/main" id="{FEC53068-31EC-F8EB-A9D5-F4DF928AFD9D}"/>
              </a:ext>
            </a:extLst>
          </p:cNvPr>
          <p:cNvSpPr/>
          <p:nvPr/>
        </p:nvSpPr>
        <p:spPr>
          <a:xfrm>
            <a:off x="2339752" y="5210147"/>
            <a:ext cx="432048" cy="410344"/>
          </a:xfrm>
          <a:prstGeom prst="star6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Stjerne: 6 takker 7">
            <a:extLst>
              <a:ext uri="{FF2B5EF4-FFF2-40B4-BE49-F238E27FC236}">
                <a16:creationId xmlns:a16="http://schemas.microsoft.com/office/drawing/2014/main" id="{B932E835-5A15-4E9C-1EAC-62B4E96BAE8F}"/>
              </a:ext>
            </a:extLst>
          </p:cNvPr>
          <p:cNvSpPr/>
          <p:nvPr/>
        </p:nvSpPr>
        <p:spPr>
          <a:xfrm>
            <a:off x="2339752" y="5733256"/>
            <a:ext cx="432048" cy="410344"/>
          </a:xfrm>
          <a:prstGeom prst="star6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59035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38448299-F044-7277-FFBD-FF81102E6D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764704"/>
            <a:ext cx="9080708" cy="5974298"/>
          </a:xfrm>
          <a:prstGeom prst="rect">
            <a:avLst/>
          </a:prstGeom>
        </p:spPr>
      </p:pic>
      <p:sp>
        <p:nvSpPr>
          <p:cNvPr id="2" name="Stjerne: 6 takker 1">
            <a:extLst>
              <a:ext uri="{FF2B5EF4-FFF2-40B4-BE49-F238E27FC236}">
                <a16:creationId xmlns:a16="http://schemas.microsoft.com/office/drawing/2014/main" id="{94AE3EDF-F3B7-BF32-0052-48A461A48964}"/>
              </a:ext>
            </a:extLst>
          </p:cNvPr>
          <p:cNvSpPr/>
          <p:nvPr/>
        </p:nvSpPr>
        <p:spPr>
          <a:xfrm>
            <a:off x="2411760" y="1556792"/>
            <a:ext cx="432048" cy="410344"/>
          </a:xfrm>
          <a:prstGeom prst="star6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Stjerne: 6 takker 2">
            <a:extLst>
              <a:ext uri="{FF2B5EF4-FFF2-40B4-BE49-F238E27FC236}">
                <a16:creationId xmlns:a16="http://schemas.microsoft.com/office/drawing/2014/main" id="{D94F5D51-4179-B4B9-63AA-5966DE3F7C39}"/>
              </a:ext>
            </a:extLst>
          </p:cNvPr>
          <p:cNvSpPr/>
          <p:nvPr/>
        </p:nvSpPr>
        <p:spPr>
          <a:xfrm>
            <a:off x="2411760" y="1967136"/>
            <a:ext cx="432048" cy="410344"/>
          </a:xfrm>
          <a:prstGeom prst="star6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Stjerne: 6 takker 4">
            <a:extLst>
              <a:ext uri="{FF2B5EF4-FFF2-40B4-BE49-F238E27FC236}">
                <a16:creationId xmlns:a16="http://schemas.microsoft.com/office/drawing/2014/main" id="{29829945-E969-7E2F-2719-316CE15EF8B5}"/>
              </a:ext>
            </a:extLst>
          </p:cNvPr>
          <p:cNvSpPr/>
          <p:nvPr/>
        </p:nvSpPr>
        <p:spPr>
          <a:xfrm>
            <a:off x="2411760" y="2348880"/>
            <a:ext cx="432048" cy="410344"/>
          </a:xfrm>
          <a:prstGeom prst="star6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Stjerne: 6 takker 5">
            <a:extLst>
              <a:ext uri="{FF2B5EF4-FFF2-40B4-BE49-F238E27FC236}">
                <a16:creationId xmlns:a16="http://schemas.microsoft.com/office/drawing/2014/main" id="{1B6ECB34-654A-BF7A-410B-1222D55A1D96}"/>
              </a:ext>
            </a:extLst>
          </p:cNvPr>
          <p:cNvSpPr/>
          <p:nvPr/>
        </p:nvSpPr>
        <p:spPr>
          <a:xfrm>
            <a:off x="3131840" y="3447881"/>
            <a:ext cx="432048" cy="410344"/>
          </a:xfrm>
          <a:prstGeom prst="star6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Stjerne: 6 takker 6">
            <a:extLst>
              <a:ext uri="{FF2B5EF4-FFF2-40B4-BE49-F238E27FC236}">
                <a16:creationId xmlns:a16="http://schemas.microsoft.com/office/drawing/2014/main" id="{D1F79160-74CD-E2E7-2A14-B991FEC27BD6}"/>
              </a:ext>
            </a:extLst>
          </p:cNvPr>
          <p:cNvSpPr/>
          <p:nvPr/>
        </p:nvSpPr>
        <p:spPr>
          <a:xfrm>
            <a:off x="2394699" y="4175171"/>
            <a:ext cx="432048" cy="410344"/>
          </a:xfrm>
          <a:prstGeom prst="star6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Stjerne: 6 takker 7">
            <a:extLst>
              <a:ext uri="{FF2B5EF4-FFF2-40B4-BE49-F238E27FC236}">
                <a16:creationId xmlns:a16="http://schemas.microsoft.com/office/drawing/2014/main" id="{F0D1A32A-C133-4E7F-2AD6-4DEB3CA5FF49}"/>
              </a:ext>
            </a:extLst>
          </p:cNvPr>
          <p:cNvSpPr/>
          <p:nvPr/>
        </p:nvSpPr>
        <p:spPr>
          <a:xfrm>
            <a:off x="2394699" y="4619470"/>
            <a:ext cx="432048" cy="410344"/>
          </a:xfrm>
          <a:prstGeom prst="star6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Stjerne: 6 takker 9">
            <a:extLst>
              <a:ext uri="{FF2B5EF4-FFF2-40B4-BE49-F238E27FC236}">
                <a16:creationId xmlns:a16="http://schemas.microsoft.com/office/drawing/2014/main" id="{5B701924-3BC3-D344-9005-1E2F59D1442A}"/>
              </a:ext>
            </a:extLst>
          </p:cNvPr>
          <p:cNvSpPr/>
          <p:nvPr/>
        </p:nvSpPr>
        <p:spPr>
          <a:xfrm>
            <a:off x="2394699" y="6028503"/>
            <a:ext cx="432048" cy="410344"/>
          </a:xfrm>
          <a:prstGeom prst="star6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39488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/>
          <p:cNvSpPr txBox="1"/>
          <p:nvPr/>
        </p:nvSpPr>
        <p:spPr>
          <a:xfrm>
            <a:off x="240850" y="313492"/>
            <a:ext cx="728347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a-D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da-DK" sz="2800" dirty="0">
                <a:latin typeface="+mj-lt"/>
                <a:ea typeface="Verdana" panose="020B0604030504040204" pitchFamily="34" charset="0"/>
              </a:rPr>
              <a:t>Forventede nye tilslutninger af kunder med gasfyr m.m.</a:t>
            </a:r>
          </a:p>
          <a:p>
            <a:r>
              <a:rPr lang="da-DK" sz="2400" dirty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Der var allerede ved sommerferien 2022 tilsluttet flere end i hele 2021.  Og de kommende år forventes en 3 dobling i forhold til 2021!</a:t>
            </a:r>
            <a:endParaRPr lang="da-DK" sz="2400" dirty="0"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CD9BA579-023A-4293-82CB-4F77677F8395}"/>
              </a:ext>
            </a:extLst>
          </p:cNvPr>
          <p:cNvCxnSpPr/>
          <p:nvPr/>
        </p:nvCxnSpPr>
        <p:spPr>
          <a:xfrm>
            <a:off x="348988" y="773582"/>
            <a:ext cx="1846748" cy="0"/>
          </a:xfrm>
          <a:prstGeom prst="line">
            <a:avLst/>
          </a:prstGeom>
          <a:ln w="15875">
            <a:solidFill>
              <a:srgbClr val="F265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Billede 4">
            <a:extLst>
              <a:ext uri="{FF2B5EF4-FFF2-40B4-BE49-F238E27FC236}">
                <a16:creationId xmlns:a16="http://schemas.microsoft.com/office/drawing/2014/main" id="{7BD9D319-6BD7-E6C0-76DA-046482FE6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95" y="2564904"/>
            <a:ext cx="8887610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780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2CB42084-09EF-4C90-8F53-C1B3835C4BC2}"/>
              </a:ext>
            </a:extLst>
          </p:cNvPr>
          <p:cNvSpPr txBox="1"/>
          <p:nvPr/>
        </p:nvSpPr>
        <p:spPr>
          <a:xfrm>
            <a:off x="240850" y="313492"/>
            <a:ext cx="735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a-D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da-DK" sz="2800" dirty="0">
                <a:latin typeface="+mj-lt"/>
                <a:ea typeface="Verdana" panose="020B0604030504040204" pitchFamily="34" charset="0"/>
              </a:rPr>
              <a:t>Fremgangsmåde</a:t>
            </a:r>
            <a:endParaRPr lang="da-DK" sz="28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0C2AEA33-2E94-0FB5-7B1B-0396D7DC9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524" y="1162333"/>
            <a:ext cx="8211939" cy="571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773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/>
          <p:cNvSpPr txBox="1"/>
          <p:nvPr/>
        </p:nvSpPr>
        <p:spPr>
          <a:xfrm>
            <a:off x="240850" y="313492"/>
            <a:ext cx="73554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a-D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da-DK" sz="2800" dirty="0">
                <a:latin typeface="+mj-lt"/>
                <a:ea typeface="Verdana" panose="020B0604030504040204" pitchFamily="34" charset="0"/>
              </a:rPr>
              <a:t>Varmepris – 130 m2 hus – 18,1 MWh</a:t>
            </a:r>
          </a:p>
          <a:p>
            <a:r>
              <a:rPr lang="da-DK" sz="2800" dirty="0">
                <a:latin typeface="+mj-lt"/>
                <a:ea typeface="Verdana" panose="020B0604030504040204" pitchFamily="34" charset="0"/>
              </a:rPr>
              <a:t>- oktober 2022</a:t>
            </a:r>
            <a:endParaRPr lang="da-DK" sz="28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78C1B52C-4571-148B-A34C-B72D2C7BA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196752"/>
            <a:ext cx="6484502" cy="556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932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9DF3E253-16E2-FA4B-112B-1229046B71DF}"/>
              </a:ext>
            </a:extLst>
          </p:cNvPr>
          <p:cNvSpPr txBox="1"/>
          <p:nvPr/>
        </p:nvSpPr>
        <p:spPr>
          <a:xfrm>
            <a:off x="395536" y="980728"/>
            <a:ext cx="80648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/>
            <a:r>
              <a:rPr lang="da-DK" sz="2400" b="1" i="1" u="sng" dirty="0">
                <a:latin typeface="+mj-lt"/>
              </a:rPr>
              <a:t>Forventede</a:t>
            </a:r>
            <a:r>
              <a:rPr lang="da-DK" sz="2400" i="1" dirty="0">
                <a:latin typeface="+mj-lt"/>
              </a:rPr>
              <a:t> priser for tilslutning v. kontant betaling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0B4A40B5-E9B0-580C-A463-91D57D020682}"/>
              </a:ext>
            </a:extLst>
          </p:cNvPr>
          <p:cNvSpPr txBox="1"/>
          <p:nvPr/>
        </p:nvSpPr>
        <p:spPr>
          <a:xfrm>
            <a:off x="0" y="3848006"/>
            <a:ext cx="8748464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2" indent="0">
              <a:buNone/>
            </a:pPr>
            <a:endParaRPr lang="da-DK" dirty="0">
              <a:latin typeface="+mj-lt"/>
            </a:endParaRPr>
          </a:p>
          <a:p>
            <a:pPr marL="914400" lvl="2" indent="0">
              <a:buNone/>
            </a:pPr>
            <a:endParaRPr lang="da-DK" sz="2000" b="1" dirty="0">
              <a:latin typeface="+mj-lt"/>
            </a:endParaRPr>
          </a:p>
          <a:p>
            <a:pPr marL="914400" lvl="2" indent="0">
              <a:buNone/>
            </a:pPr>
            <a:r>
              <a:rPr lang="da-DK" sz="2000" b="1" dirty="0">
                <a:latin typeface="+mj-lt"/>
              </a:rPr>
              <a:t>BEMÆRK: Priser på udførelse er hastigt stigende. Vi kan </a:t>
            </a:r>
            <a:r>
              <a:rPr lang="da-DK" sz="2000" b="1" u="sng" dirty="0">
                <a:latin typeface="+mj-lt"/>
              </a:rPr>
              <a:t>ikke</a:t>
            </a:r>
            <a:r>
              <a:rPr lang="da-DK" sz="2000" b="1" dirty="0">
                <a:latin typeface="+mj-lt"/>
              </a:rPr>
              <a:t> garantere priser 2-3 år ud i fremtiden.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49A3A306-39A6-4C37-748A-AB91AFD771B1}"/>
              </a:ext>
            </a:extLst>
          </p:cNvPr>
          <p:cNvSpPr txBox="1"/>
          <p:nvPr/>
        </p:nvSpPr>
        <p:spPr>
          <a:xfrm>
            <a:off x="0" y="1772816"/>
            <a:ext cx="781236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/>
            <a:r>
              <a:rPr lang="da-DK" sz="2400" dirty="0">
                <a:latin typeface="+mj-lt"/>
              </a:rPr>
              <a:t>Der laves projektforslag og der søges om tilskud</a:t>
            </a:r>
          </a:p>
          <a:p>
            <a:pPr lvl="2"/>
            <a:r>
              <a:rPr lang="da-DK" sz="2400" dirty="0">
                <a:latin typeface="+mj-lt"/>
              </a:rPr>
              <a:t>Min. 75 % tilslutning før start</a:t>
            </a:r>
          </a:p>
          <a:p>
            <a:pPr lvl="2"/>
            <a:r>
              <a:rPr lang="da-DK" sz="2400" dirty="0">
                <a:latin typeface="+mj-lt"/>
              </a:rPr>
              <a:t>Der vil sandsynligvis blive mulighed for at benytte en abonnementsordning i 20 år eller at betale kontant med det samme</a:t>
            </a:r>
          </a:p>
        </p:txBody>
      </p:sp>
    </p:spTree>
    <p:extLst>
      <p:ext uri="{BB962C8B-B14F-4D97-AF65-F5344CB8AC3E}">
        <p14:creationId xmlns:p14="http://schemas.microsoft.com/office/powerpoint/2010/main" val="14486219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Fjernvarme Fyn skabelon med bomærke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Fjernvarme Fyn skabelon med bomærke</Template>
  <TotalTime>3721</TotalTime>
  <Words>345</Words>
  <Application>Microsoft Office PowerPoint</Application>
  <PresentationFormat>Skærmshow (4:3)</PresentationFormat>
  <Paragraphs>63</Paragraphs>
  <Slides>13</Slides>
  <Notes>2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3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13</vt:i4>
      </vt:variant>
    </vt:vector>
  </HeadingPairs>
  <TitlesOfParts>
    <vt:vector size="20" baseType="lpstr">
      <vt:lpstr>Arial</vt:lpstr>
      <vt:lpstr>Calibri</vt:lpstr>
      <vt:lpstr>Verdana</vt:lpstr>
      <vt:lpstr>Fjernvarme Fyn skabelon med bomærke</vt:lpstr>
      <vt:lpstr>1_Brugerdefineret design</vt:lpstr>
      <vt:lpstr>Brugerdefineret design</vt:lpstr>
      <vt:lpstr>think-cell Slide</vt:lpstr>
      <vt:lpstr>PowerPoint-præsentation</vt:lpstr>
      <vt:lpstr>PowerPoint-præsentation</vt:lpstr>
      <vt:lpstr>Konvertering af Årslev/Sdr Nærå (og andre områder)  Arbejdet er i gang 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Ledningsarbejde til huse</vt:lpstr>
      <vt:lpstr>PowerPoint-præsentation</vt:lpstr>
      <vt:lpstr>PowerPoint-præsentation</vt:lpstr>
    </vt:vector>
  </TitlesOfParts>
  <Company>Fjernvarme Fyn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Administrator</dc:creator>
  <cp:lastModifiedBy>Jakob Rasmussen</cp:lastModifiedBy>
  <cp:revision>335</cp:revision>
  <cp:lastPrinted>2022-12-15T11:31:24Z</cp:lastPrinted>
  <dcterms:created xsi:type="dcterms:W3CDTF">2012-10-04T10:37:30Z</dcterms:created>
  <dcterms:modified xsi:type="dcterms:W3CDTF">2022-12-15T13:40:45Z</dcterms:modified>
</cp:coreProperties>
</file>